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0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3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0B74-48BA-4B0F-8BEA-4CC8B910FA6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2E51-7F5B-4CEB-B8FC-1BB610C9F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0B74-48BA-4B0F-8BEA-4CC8B910FA6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2E51-7F5B-4CEB-B8FC-1BB610C9F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4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0B74-48BA-4B0F-8BEA-4CC8B910FA6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2E51-7F5B-4CEB-B8FC-1BB610C9F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1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0B74-48BA-4B0F-8BEA-4CC8B910FA6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2E51-7F5B-4CEB-B8FC-1BB610C9F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9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0B74-48BA-4B0F-8BEA-4CC8B910FA6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2E51-7F5B-4CEB-B8FC-1BB610C9F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1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0B74-48BA-4B0F-8BEA-4CC8B910FA6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2E51-7F5B-4CEB-B8FC-1BB610C9F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9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0B74-48BA-4B0F-8BEA-4CC8B910FA6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2E51-7F5B-4CEB-B8FC-1BB610C9F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6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0B74-48BA-4B0F-8BEA-4CC8B910FA6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2E51-7F5B-4CEB-B8FC-1BB610C9F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7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0B74-48BA-4B0F-8BEA-4CC8B910FA6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2E51-7F5B-4CEB-B8FC-1BB610C9F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1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0B74-48BA-4B0F-8BEA-4CC8B910FA6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2E51-7F5B-4CEB-B8FC-1BB610C9F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2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0B74-48BA-4B0F-8BEA-4CC8B910FA6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2E51-7F5B-4CEB-B8FC-1BB610C9F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6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90B74-48BA-4B0F-8BEA-4CC8B910FA6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92E51-7F5B-4CEB-B8FC-1BB610C9F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2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iti\YEN\YenGDMN07B\doc%20lan1.wav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file:///E:\titi\YEN\YenGDMN07B\doc%20lan1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\MN%20DAI%20HONG\V&#194;N%2021-22\GI&#193;O%20&#193;N%2021-22\NN\ChauYeuCoChuCongNhan-VA-6828634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gif"/><Relationship Id="rId5" Type="http://schemas.openxmlformats.org/officeDocument/2006/relationships/image" Target="../media/image10.gif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ng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0" y="5181600"/>
            <a:ext cx="270618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lang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80" y="5233851"/>
            <a:ext cx="240792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27234" y="-106680"/>
            <a:ext cx="166476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34" y="-90487"/>
            <a:ext cx="1739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347">
            <a:off x="1600200" y="1328161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347">
            <a:off x="8915400" y="4191001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347">
            <a:off x="2286000" y="4267201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60">
            <a:off x="9638930" y="132816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Pic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098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Pic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Pic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1752600" y="2133600"/>
            <a:ext cx="8915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endParaRPr lang="vi-VN" sz="48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Đề tài:Thơ" Em làm thợ xây"</a:t>
            </a:r>
          </a:p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Lớp: Bé 1 </a:t>
            </a:r>
          </a:p>
          <a:p>
            <a:pPr algn="ctr"/>
            <a:endParaRPr lang="vi-VN" sz="48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 Giáo viên: </a:t>
            </a:r>
            <a:r>
              <a:rPr lang="en-US" sz="48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Phạm</a:t>
            </a:r>
            <a:r>
              <a:rPr lang="en-US" sz="48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Thị</a:t>
            </a:r>
            <a:r>
              <a:rPr lang="en-US" sz="48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Times New Roman" panose="02020603050405020304" pitchFamily="18" charset="0"/>
              </a:rPr>
              <a:t>Hiệp</a:t>
            </a:r>
            <a:endParaRPr lang="en-US" sz="48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110" name="Picture 14" descr="flowerba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324600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3124200" y="685800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Chủ đề: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393918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Xay 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635" y="322728"/>
            <a:ext cx="12971417" cy="539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dung cu"/>
          <p:cNvPicPr>
            <a:picLocks noChangeAspect="1" noChangeArrowheads="1"/>
          </p:cNvPicPr>
          <p:nvPr/>
        </p:nvPicPr>
        <p:blipFill>
          <a:blip r:embed="rId3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1"/>
            <a:ext cx="249555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xay nha vui gh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5791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724400" y="5561478"/>
            <a:ext cx="4114800" cy="10668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làm</a:t>
            </a: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chú</a:t>
            </a: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thợ</a:t>
            </a: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Xây</a:t>
            </a: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nhà</a:t>
            </a: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vui</a:t>
            </a: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ghê</a:t>
            </a:r>
            <a:endParaRPr lang="en-US" alt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257589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Z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838200" y="304800"/>
            <a:ext cx="10515600" cy="9296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2514600" y="457200"/>
            <a:ext cx="7467600" cy="637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200">
                <a:solidFill>
                  <a:srgbClr val="FF0066"/>
                </a:solidFill>
                <a:cs typeface="Arial" panose="020B0604020202020204" pitchFamily="34" charset="0"/>
              </a:rPr>
              <a:t>Đàm thoại</a:t>
            </a:r>
            <a:r>
              <a:rPr lang="en-US" altLang="en-US" sz="400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66"/>
                </a:solidFill>
                <a:cs typeface="Arial" panose="020B0604020202020204" pitchFamily="34" charset="0"/>
              </a:rPr>
              <a:t>Cô vừa đọc bài thơ gì?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66"/>
                </a:solidFill>
                <a:cs typeface="Arial" panose="020B0604020202020204" pitchFamily="34" charset="0"/>
              </a:rPr>
              <a:t>Do ai sáng tác?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66"/>
                </a:solidFill>
                <a:cs typeface="Arial" panose="020B0604020202020204" pitchFamily="34" charset="0"/>
              </a:rPr>
              <a:t>Em bé trong bài thơ làm thợ gì?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66"/>
                </a:solidFill>
                <a:cs typeface="Arial" panose="020B0604020202020204" pitchFamily="34" charset="0"/>
              </a:rPr>
              <a:t>Em bé xây nhà cho ai?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66"/>
                </a:solidFill>
                <a:cs typeface="Arial" panose="020B0604020202020204" pitchFamily="34" charset="0"/>
              </a:rPr>
              <a:t>Xây được nhà rồi em bé thấy thế nào?</a:t>
            </a:r>
          </a:p>
        </p:txBody>
      </p:sp>
    </p:spTree>
    <p:extLst>
      <p:ext uri="{BB962C8B-B14F-4D97-AF65-F5344CB8AC3E}">
        <p14:creationId xmlns:p14="http://schemas.microsoft.com/office/powerpoint/2010/main" val="40809195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EJ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85800"/>
            <a:ext cx="9144000" cy="7696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7" name="doc lan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581400" y="1905001"/>
            <a:ext cx="6096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6600" b="1">
                <a:solidFill>
                  <a:srgbClr val="FF0000"/>
                </a:solidFill>
              </a:rPr>
              <a:t>Hoạt động 3: </a:t>
            </a:r>
          </a:p>
          <a:p>
            <a:r>
              <a:rPr lang="en-US" altLang="en-US" sz="6600" b="1">
                <a:solidFill>
                  <a:srgbClr val="FF0000"/>
                </a:solidFill>
              </a:rPr>
              <a:t>Dạy trẻ đọc thơ</a:t>
            </a:r>
          </a:p>
        </p:txBody>
      </p:sp>
    </p:spTree>
    <p:extLst>
      <p:ext uri="{BB962C8B-B14F-4D97-AF65-F5344CB8AC3E}">
        <p14:creationId xmlns:p14="http://schemas.microsoft.com/office/powerpoint/2010/main" val="362471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86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ranh nen 1"/>
          <p:cNvPicPr>
            <a:picLocks noChangeAspect="1" noChangeArrowheads="1"/>
          </p:cNvPicPr>
          <p:nvPr/>
        </p:nvPicPr>
        <p:blipFill>
          <a:blip r:embed="rId2">
            <a:lum bright="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ban nho xay nh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447801"/>
            <a:ext cx="15589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dung cu"/>
          <p:cNvPicPr>
            <a:picLocks noChangeAspect="1" noChangeArrowheads="1"/>
          </p:cNvPicPr>
          <p:nvPr/>
        </p:nvPicPr>
        <p:blipFill>
          <a:blip r:embed="rId4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51113"/>
            <a:ext cx="19621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4038600" y="5410200"/>
            <a:ext cx="4800600" cy="1569660"/>
          </a:xfrm>
          <a:prstGeom prst="rect">
            <a:avLst/>
          </a:prstGeom>
          <a:solidFill>
            <a:srgbClr val="66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 làm chú thợ</a:t>
            </a:r>
            <a:br>
              <a:rPr lang="en-US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Xây những ngôi nhà</a:t>
            </a:r>
            <a:br>
              <a:rPr lang="en-US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29138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ranh nen 1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ban nho xay nh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057400"/>
            <a:ext cx="17049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1981200" y="228600"/>
            <a:ext cx="3200400" cy="2057400"/>
          </a:xfrm>
          <a:prstGeom prst="cloudCallout">
            <a:avLst>
              <a:gd name="adj1" fmla="val 63491"/>
              <a:gd name="adj2" fmla="val 596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524000" y="2895600"/>
            <a:ext cx="3200400" cy="2209800"/>
          </a:xfrm>
          <a:prstGeom prst="cloudCallout">
            <a:avLst>
              <a:gd name="adj1" fmla="val 68699"/>
              <a:gd name="adj2" fmla="val -375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6858000" y="304800"/>
            <a:ext cx="3657600" cy="2438400"/>
          </a:xfrm>
          <a:prstGeom prst="cloudCallout">
            <a:avLst>
              <a:gd name="adj1" fmla="val -51083"/>
              <a:gd name="adj2" fmla="val 7128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7620000" y="3505200"/>
            <a:ext cx="3048000" cy="1752600"/>
          </a:xfrm>
          <a:prstGeom prst="cloudCallout">
            <a:avLst>
              <a:gd name="adj1" fmla="val -53333"/>
              <a:gd name="adj2" fmla="val -5344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9464" name="Picture 8" descr="ba sua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11226"/>
            <a:ext cx="13589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me b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19431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chi ga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429000"/>
            <a:ext cx="19129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bo e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1562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4648200" y="5410201"/>
            <a:ext cx="4038600" cy="1190625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 bà, cho mẹ</a:t>
            </a:r>
            <a:b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 chị, cho cha</a:t>
            </a:r>
          </a:p>
        </p:txBody>
      </p:sp>
    </p:spTree>
    <p:extLst>
      <p:ext uri="{BB962C8B-B14F-4D97-AF65-F5344CB8AC3E}">
        <p14:creationId xmlns:p14="http://schemas.microsoft.com/office/powerpoint/2010/main" val="18657765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Xay 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9" y="0"/>
            <a:ext cx="1287997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be xay nha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29289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dung cu"/>
          <p:cNvPicPr>
            <a:picLocks noChangeAspect="1" noChangeArrowheads="1"/>
          </p:cNvPicPr>
          <p:nvPr/>
        </p:nvPicPr>
        <p:blipFill>
          <a:blip r:embed="rId4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1"/>
            <a:ext cx="249555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3962400" y="4816476"/>
            <a:ext cx="3810000" cy="2062103"/>
          </a:xfrm>
          <a:prstGeom prst="rect">
            <a:avLst/>
          </a:prstGeom>
          <a:solidFill>
            <a:srgbClr val="66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Nhà xây đẹp ghê</a:t>
            </a:r>
            <a:br>
              <a:rPr lang="en-US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Tay cầm dao gạch </a:t>
            </a:r>
            <a:br>
              <a:rPr lang="en-US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46865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4114801" y="5486400"/>
            <a:ext cx="39719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cs typeface="Times New Roman" panose="02020603050405020304" pitchFamily="18" charset="0"/>
              </a:rPr>
              <a:t>Tay nhanh thoăn thoắt</a:t>
            </a:r>
          </a:p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cs typeface="Times New Roman" panose="02020603050405020304" pitchFamily="18" charset="0"/>
              </a:rPr>
              <a:t>Như bác thợ nề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8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Xay 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965" y="-739588"/>
            <a:ext cx="13110883" cy="64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dung cu"/>
          <p:cNvPicPr>
            <a:picLocks noChangeAspect="1" noChangeArrowheads="1"/>
          </p:cNvPicPr>
          <p:nvPr/>
        </p:nvPicPr>
        <p:blipFill>
          <a:blip r:embed="rId3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1"/>
            <a:ext cx="249555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xay nha vui gh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335056"/>
            <a:ext cx="5791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4450976" y="5437094"/>
            <a:ext cx="4114800" cy="10668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 làm chú thợ</a:t>
            </a:r>
            <a:br>
              <a:rPr lang="en-US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Xây nhà vui ghê</a:t>
            </a:r>
          </a:p>
        </p:txBody>
      </p:sp>
    </p:spTree>
    <p:extLst>
      <p:ext uri="{BB962C8B-B14F-4D97-AF65-F5344CB8AC3E}">
        <p14:creationId xmlns:p14="http://schemas.microsoft.com/office/powerpoint/2010/main" val="121334967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inhnen_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7646" y="2221527"/>
            <a:ext cx="10907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au-Yeu-Co-Chu-Cong-Nhan-Nguyen-Do-Khanh-An-Doan-Hieu-Linh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65131" y="6201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5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23571" name="Picture 51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52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4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53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4" y="-504"/>
              <a:ext cx="480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74" name="Picture 54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24" y="-48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55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6" y="-48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56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08" y="-48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7" name="Picture 57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44" y="96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8" name="Picture 58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44" y="1488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9" name="Picture 59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44" y="2688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0" name="Picture 60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764" y="332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1" name="Picture 61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56" y="332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2" name="Picture 62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112" y="332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3" name="Picture 63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72" y="332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4" name="Picture 64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5" name="Group 66"/>
          <p:cNvGrpSpPr>
            <a:grpSpLocks/>
          </p:cNvGrpSpPr>
          <p:nvPr/>
        </p:nvGrpSpPr>
        <p:grpSpPr bwMode="auto">
          <a:xfrm>
            <a:off x="1676400" y="152400"/>
            <a:ext cx="9144000" cy="6858000"/>
            <a:chOff x="0" y="0"/>
            <a:chExt cx="5760" cy="4320"/>
          </a:xfrm>
        </p:grpSpPr>
        <p:pic>
          <p:nvPicPr>
            <p:cNvPr id="23557" name="Picture 67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68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4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69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4" y="-504"/>
              <a:ext cx="480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0" name="Picture 70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24" y="-48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71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6" y="-48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72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08" y="-48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73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44" y="96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74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44" y="1488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75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44" y="2688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76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764" y="332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77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56" y="332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78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112" y="332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79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72" y="332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80" descr="20070910141832536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6" name="WordArt 81"/>
          <p:cNvSpPr>
            <a:spLocks noChangeArrowheads="1" noChangeShapeType="1" noTextEdit="1"/>
          </p:cNvSpPr>
          <p:nvPr/>
        </p:nvSpPr>
        <p:spPr bwMode="auto">
          <a:xfrm>
            <a:off x="2286000" y="1447801"/>
            <a:ext cx="7696200" cy="369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Nhóm đọc thơ</a:t>
            </a:r>
          </a:p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Cá nhân đọc thơ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4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EJ14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98"/>
            <a:ext cx="12192000" cy="6863579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doc lan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810000" y="1752600"/>
            <a:ext cx="4191000" cy="2033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 HÀNH</a:t>
            </a:r>
          </a:p>
        </p:txBody>
      </p:sp>
      <p:pic>
        <p:nvPicPr>
          <p:cNvPr id="3" name="Chau-Yeu-Co-Chu-Cong-Nhan-Nguyen-Do-Khanh-An-Doan-Hieu-Linh (mp3cut.net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95166" y="640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5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45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3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24580" name="Picture 4" descr="Picture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5725"/>
            <a:ext cx="12192001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7" name="Picture 5" descr="Pict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123"/>
            <a:ext cx="411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8" name="Picture 6" descr="Pict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41338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1905000" y="4495800"/>
            <a:ext cx="8534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Hát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: "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Cháu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yêu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cô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chú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công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nhân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"</a:t>
            </a:r>
          </a:p>
        </p:txBody>
      </p:sp>
      <p:pic>
        <p:nvPicPr>
          <p:cNvPr id="2" name="ChauYeuCoChuCongNhan-VA-682863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5257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43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15500" cy="72866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 descr="step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2400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25606" name="Picture 5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6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4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8" name="Picture 7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4" y="-504"/>
              <a:ext cx="480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9" name="Picture 8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24" y="-48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9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6" y="-48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10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08" y="-48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1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44" y="96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12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44" y="1488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13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44" y="2688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14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764" y="332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6" name="Picture 15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56" y="332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7" name="Picture 16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112" y="332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8" name="Picture 17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72" y="332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9" name="Picture 18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5" name="WordArt 19"/>
          <p:cNvSpPr>
            <a:spLocks noChangeArrowheads="1" noChangeShapeType="1" noTextEdit="1"/>
          </p:cNvSpPr>
          <p:nvPr/>
        </p:nvSpPr>
        <p:spPr bwMode="auto">
          <a:xfrm>
            <a:off x="2895600" y="990601"/>
            <a:ext cx="6705600" cy="2701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Chúc các cô sức khỏe</a:t>
            </a:r>
          </a:p>
        </p:txBody>
      </p:sp>
    </p:spTree>
    <p:extLst>
      <p:ext uri="{BB962C8B-B14F-4D97-AF65-F5344CB8AC3E}">
        <p14:creationId xmlns:p14="http://schemas.microsoft.com/office/powerpoint/2010/main" val="351393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ph idx="1"/>
          </p:nvPr>
        </p:nvGraphicFramePr>
        <p:xfrm>
          <a:off x="1524000" y="381000"/>
          <a:ext cx="89154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3" imgW="8126984" imgH="5625397" progId="Photoshop.Image.7">
                  <p:embed/>
                </p:oleObj>
              </mc:Choice>
              <mc:Fallback>
                <p:oleObj name="Image" r:id="rId3" imgW="8126984" imgH="5625397" progId="Photoshop.Image.7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1000"/>
                        <a:ext cx="89154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2209800" y="3352800"/>
            <a:ext cx="381000" cy="304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2133600" y="3276600"/>
            <a:ext cx="381000" cy="304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209800" y="3124200"/>
            <a:ext cx="381000" cy="304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2286000" y="2895600"/>
            <a:ext cx="381000" cy="304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2438400" y="2667000"/>
            <a:ext cx="381000" cy="304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743200" y="2667000"/>
            <a:ext cx="381000" cy="304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2743200" y="2362200"/>
            <a:ext cx="381000" cy="304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 flipV="1">
            <a:off x="2667000" y="2590800"/>
            <a:ext cx="3810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 flipV="1">
            <a:off x="3048000" y="22860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 flipV="1">
            <a:off x="3200400" y="25908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 flipV="1">
            <a:off x="3276600" y="31242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 flipV="1">
            <a:off x="3124200" y="35814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 flipV="1">
            <a:off x="2133600" y="34290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 flipV="1">
            <a:off x="2362200" y="35052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 flipV="1">
            <a:off x="2895600" y="37338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 flipV="1">
            <a:off x="2438400" y="38862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 flipV="1">
            <a:off x="2895600" y="28194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 flipV="1">
            <a:off x="2590800" y="28956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5" name="Oval 21"/>
          <p:cNvSpPr>
            <a:spLocks noChangeArrowheads="1"/>
          </p:cNvSpPr>
          <p:nvPr/>
        </p:nvSpPr>
        <p:spPr bwMode="auto">
          <a:xfrm flipV="1">
            <a:off x="2590800" y="33528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 flipV="1">
            <a:off x="2514600" y="32004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7" name="Oval 23"/>
          <p:cNvSpPr>
            <a:spLocks noChangeArrowheads="1"/>
          </p:cNvSpPr>
          <p:nvPr/>
        </p:nvSpPr>
        <p:spPr bwMode="auto">
          <a:xfrm flipV="1">
            <a:off x="2895600" y="32766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 flipV="1">
            <a:off x="2971800" y="32004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9" name="Oval 25"/>
          <p:cNvSpPr>
            <a:spLocks noChangeArrowheads="1"/>
          </p:cNvSpPr>
          <p:nvPr/>
        </p:nvSpPr>
        <p:spPr bwMode="auto">
          <a:xfrm flipV="1">
            <a:off x="2743200" y="3581400"/>
            <a:ext cx="3810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50" name="AutoShape 26"/>
          <p:cNvSpPr>
            <a:spLocks noChangeArrowheads="1"/>
          </p:cNvSpPr>
          <p:nvPr/>
        </p:nvSpPr>
        <p:spPr bwMode="auto">
          <a:xfrm>
            <a:off x="4270375" y="5715000"/>
            <a:ext cx="381000" cy="381000"/>
          </a:xfrm>
          <a:prstGeom prst="cloudCallout">
            <a:avLst>
              <a:gd name="adj1" fmla="val 13750"/>
              <a:gd name="adj2" fmla="val 25833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800"/>
          </a:p>
        </p:txBody>
      </p:sp>
      <p:sp>
        <p:nvSpPr>
          <p:cNvPr id="26651" name="AutoShape 27"/>
          <p:cNvSpPr>
            <a:spLocks noChangeArrowheads="1"/>
          </p:cNvSpPr>
          <p:nvPr/>
        </p:nvSpPr>
        <p:spPr bwMode="auto">
          <a:xfrm>
            <a:off x="4876800" y="5181600"/>
            <a:ext cx="228600" cy="533400"/>
          </a:xfrm>
          <a:prstGeom prst="cloudCallout">
            <a:avLst>
              <a:gd name="adj1" fmla="val -10417"/>
              <a:gd name="adj2" fmla="val 44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800"/>
          </a:p>
        </p:txBody>
      </p:sp>
      <p:sp>
        <p:nvSpPr>
          <p:cNvPr id="26652" name="AutoShape 28"/>
          <p:cNvSpPr>
            <a:spLocks noChangeArrowheads="1"/>
          </p:cNvSpPr>
          <p:nvPr/>
        </p:nvSpPr>
        <p:spPr bwMode="auto">
          <a:xfrm>
            <a:off x="6172200" y="4876800"/>
            <a:ext cx="228600" cy="533400"/>
          </a:xfrm>
          <a:prstGeom prst="cloudCallout">
            <a:avLst>
              <a:gd name="adj1" fmla="val -10417"/>
              <a:gd name="adj2" fmla="val 44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800"/>
          </a:p>
        </p:txBody>
      </p:sp>
      <p:sp>
        <p:nvSpPr>
          <p:cNvPr id="26653" name="AutoShape 29"/>
          <p:cNvSpPr>
            <a:spLocks noChangeArrowheads="1"/>
          </p:cNvSpPr>
          <p:nvPr/>
        </p:nvSpPr>
        <p:spPr bwMode="auto">
          <a:xfrm>
            <a:off x="6629400" y="4724400"/>
            <a:ext cx="228600" cy="533400"/>
          </a:xfrm>
          <a:prstGeom prst="cloudCallout">
            <a:avLst>
              <a:gd name="adj1" fmla="val -10417"/>
              <a:gd name="adj2" fmla="val 44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800"/>
          </a:p>
        </p:txBody>
      </p:sp>
      <p:sp>
        <p:nvSpPr>
          <p:cNvPr id="26654" name="AutoShape 30"/>
          <p:cNvSpPr>
            <a:spLocks noChangeArrowheads="1"/>
          </p:cNvSpPr>
          <p:nvPr/>
        </p:nvSpPr>
        <p:spPr bwMode="auto">
          <a:xfrm>
            <a:off x="3962400" y="2927350"/>
            <a:ext cx="228600" cy="533400"/>
          </a:xfrm>
          <a:prstGeom prst="cloudCallout">
            <a:avLst>
              <a:gd name="adj1" fmla="val -10417"/>
              <a:gd name="adj2" fmla="val 44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800"/>
          </a:p>
        </p:txBody>
      </p:sp>
      <p:pic>
        <p:nvPicPr>
          <p:cNvPr id="26655" name="Picture 31" descr="!hp8ls2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1" y="5867400"/>
            <a:ext cx="847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32" descr="!hp8ls2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0201" y="5943600"/>
            <a:ext cx="847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33" descr="!hp8ls2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1" y="6019800"/>
            <a:ext cx="847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34" descr="!hp8ls2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1" y="6019800"/>
            <a:ext cx="847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35" descr="!hp8ls2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5601" y="6019800"/>
            <a:ext cx="847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0" name="Picture 36" descr="!hp8ls2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9001" y="6019800"/>
            <a:ext cx="847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1" name="Picture 37" descr="!hp8ls2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1" y="6096000"/>
            <a:ext cx="847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2" name="Picture 38" descr="!hp8ls2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1" y="5867400"/>
            <a:ext cx="847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3" name="Picture 39" descr="dog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99260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o_xay_m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6" y="233363"/>
            <a:ext cx="1219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7162800" y="593726"/>
            <a:ext cx="2514600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0000FF"/>
                </a:solidFill>
              </a:rPr>
              <a:t>Sáng tác: Hoàng Dân</a:t>
            </a:r>
          </a:p>
        </p:txBody>
      </p:sp>
      <p:pic>
        <p:nvPicPr>
          <p:cNvPr id="6148" name="Picture 4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63246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63246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63246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63246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401" y="6324600"/>
            <a:ext cx="1000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1" y="6324600"/>
            <a:ext cx="1000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8601" y="6324600"/>
            <a:ext cx="1000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1" y="6248400"/>
            <a:ext cx="1000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1" y="6324600"/>
            <a:ext cx="1000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63246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63246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63246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63246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63246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6" y="63246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1" y="6324600"/>
            <a:ext cx="1000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1" y="6324600"/>
            <a:ext cx="1000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1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1" y="6324600"/>
            <a:ext cx="1000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2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201" y="6324600"/>
            <a:ext cx="1000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3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3401" y="6324600"/>
            <a:ext cx="1000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4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4401" y="6324600"/>
            <a:ext cx="1000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5" name="Picture 25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7912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6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4102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27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8674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28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9900" y="5562601"/>
            <a:ext cx="64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29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0" y="5791201"/>
            <a:ext cx="64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0" name="Picture 30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0" y="5029201"/>
            <a:ext cx="64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1" name="Line 31"/>
          <p:cNvSpPr>
            <a:spLocks noChangeShapeType="1"/>
          </p:cNvSpPr>
          <p:nvPr/>
        </p:nvSpPr>
        <p:spPr bwMode="auto">
          <a:xfrm>
            <a:off x="9525000" y="1143000"/>
            <a:ext cx="0" cy="685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2" name="Line 32"/>
          <p:cNvSpPr>
            <a:spLocks noChangeShapeType="1"/>
          </p:cNvSpPr>
          <p:nvPr/>
        </p:nvSpPr>
        <p:spPr bwMode="auto">
          <a:xfrm flipH="1">
            <a:off x="9156700" y="1447800"/>
            <a:ext cx="762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3" name="Line 33"/>
          <p:cNvSpPr>
            <a:spLocks noChangeShapeType="1"/>
          </p:cNvSpPr>
          <p:nvPr/>
        </p:nvSpPr>
        <p:spPr bwMode="auto">
          <a:xfrm flipH="1">
            <a:off x="9248775" y="1282700"/>
            <a:ext cx="533400" cy="381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4" name="Line 34"/>
          <p:cNvSpPr>
            <a:spLocks noChangeShapeType="1"/>
          </p:cNvSpPr>
          <p:nvPr/>
        </p:nvSpPr>
        <p:spPr bwMode="auto">
          <a:xfrm flipH="1" flipV="1">
            <a:off x="9296400" y="1174750"/>
            <a:ext cx="457200" cy="5334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9309100" y="1250950"/>
            <a:ext cx="457200" cy="4572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56" name="Rectangle 36"/>
          <p:cNvSpPr>
            <a:spLocks noChangeArrowheads="1"/>
          </p:cNvSpPr>
          <p:nvPr/>
        </p:nvSpPr>
        <p:spPr bwMode="auto">
          <a:xfrm>
            <a:off x="4440239" y="14288"/>
            <a:ext cx="34115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</a:rPr>
              <a:t>EM LÀM THỢ XÂY</a:t>
            </a:r>
          </a:p>
        </p:txBody>
      </p:sp>
    </p:spTree>
    <p:extLst>
      <p:ext uri="{BB962C8B-B14F-4D97-AF65-F5344CB8AC3E}">
        <p14:creationId xmlns:p14="http://schemas.microsoft.com/office/powerpoint/2010/main" val="82237734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173 -0.01922 0.0033 -0.03565 0.00833 -0.05347 C 0.01111 -0.06343 0.01024 -0.06783 0.0184 -0.07107 C 0.03125 -0.08912 0.04843 -0.07014 0.06163 -0.06459 C 0.10017 -0.07084 0.09496 -0.06459 0.09166 -0.12014 C 0.09132 -0.12547 0.09045 -0.13056 0.08993 -0.13565 C 0.09201 -0.16158 0.08854 -0.15625 0.10173 -0.16227 C 0.11996 -0.16158 0.13836 -0.16135 0.15659 -0.15996 C 0.1717 -0.1588 0.18125 -0.13959 0.19496 -0.13334 C 0.19722 -0.13102 0.1993 -0.12847 0.20156 -0.12662 C 0.2033 -0.12547 0.20521 -0.12593 0.20659 -0.12454 C 0.22031 -0.10996 0.19566 -0.12547 0.2184 -0.11343 C 0.22968 -0.09815 0.2243 -0.10347 0.23333 -0.0956 C 0.23767 -0.08681 0.24271 -0.0831 0.24826 -0.0757 C 0.25746 -0.06343 0.24878 -0.06852 0.25833 -0.06459 C 0.27239 -0.04491 0.30364 -0.02871 0.32326 -0.02454 C 0.34323 -0.01412 0.36545 -0.00926 0.38663 -0.0044 C 0.43784 -0.00556 0.46736 -0.00232 0.51007 -0.01551 C 0.51614 -0.01991 0.52152 -0.02222 0.5283 -0.02454 C 0.54201 -0.0375 0.53559 -0.03287 0.5467 -0.04005 C 0.54843 -0.04236 0.54982 -0.04491 0.55173 -0.04676 C 0.55364 -0.04861 0.55642 -0.04908 0.55833 -0.05116 C 0.55972 -0.05278 0.56024 -0.05602 0.56163 -0.05787 C 0.56354 -0.06042 0.56614 -0.06227 0.5684 -0.06459 C 0.56996 -0.0713 0.57465 -0.08172 0.5783 -0.08681 C 0.58177 -0.09954 0.57847 -0.08727 0.58333 -0.10672 C 0.58385 -0.10903 0.58507 -0.11343 0.58507 -0.11343 C 0.58593 -0.12014 0.58767 -0.12662 0.58836 -0.13334 C 0.59027 -0.15209 0.59062 -0.16459 0.59496 -0.18218 C 0.596 -0.18611 0.59948 -0.1882 0.60173 -0.19121 C 0.60816 -0.19977 0.61475 -0.20926 0.62326 -0.21343 C 0.62882 -0.21898 0.63333 -0.22385 0.63993 -0.22662 C 0.65104 -0.23704 0.66354 -0.24722 0.67326 -0.25996 C 0.68021 -0.26898 0.68576 -0.27847 0.6934 -0.28681 C 0.69496 -0.29607 0.6967 -0.30232 0.70173 -0.30903 C 0.70746 -0.33241 0.70069 -0.35185 0.6967 -0.37338 C 0.6934 -0.39097 0.69271 -0.41273 0.68663 -0.42894 C 0.68541 -0.43218 0.68316 -0.43472 0.68159 -0.43773 C 0.66632 -0.46852 0.65538 -0.48218 0.6283 -0.49329 C 0.61458 -0.50579 0.59705 -0.50625 0.58159 -0.51343 C 0.54913 -0.51158 0.52048 -0.50648 0.48836 -0.50232 C 0.47934 -0.49815 0.48264 -0.49329 0.48003 -0.48218 C 0.47621 -0.46667 0.47291 -0.45162 0.46996 -0.43565 C 0.46927 -0.4331 0.46753 -0.43125 0.46649 -0.42894 C 0.46406 -0.42199 0.46423 -0.41366 0.46163 -0.40672 C 0.45382 -0.38635 0.46319 -0.41968 0.45503 -0.38681 C 0.45451 -0.38472 0.45277 -0.3838 0.45173 -0.38218 C 0.44618 -0.37292 0.43993 -0.36343 0.43507 -0.35347 C 0.43368 -0.3507 0.43316 -0.34699 0.43159 -0.34445 C 0.43038 -0.34236 0.42812 -0.3419 0.42673 -0.34005 C 0.41909 -0.32986 0.41319 -0.31991 0.4033 -0.31343 C 0.38975 -0.28588 0.36666 -0.27315 0.3467 -0.25556 C 0.34409 -0.25324 0.34236 -0.24954 0.33993 -0.24676 C 0.33663 -0.24283 0.33368 -0.23889 0.33003 -0.23565 C 0.32586 -0.23195 0.32066 -0.23079 0.31666 -0.22662 C 0.31666 -0.22662 0.29809 -0.20185 0.2934 -0.1956 C 0.28021 -0.17801 0.26007 -0.17338 0.2434 -0.16459 C 0.22951 -0.16528 0.21562 -0.16551 0.20156 -0.16667 C 0.18646 -0.16806 0.17205 -0.17778 0.15659 -0.1801 C 0.14739 -0.18357 0.14184 -0.18496 0.13333 -0.19121 C 0.12586 -0.19676 0.12014 -0.20648 0.11336 -0.21343 C 0.11041 -0.22871 0.10086 -0.24722 0.0934 -0.25996 C 0.09149 -0.26343 0.08854 -0.26551 0.08663 -0.26898 C 0.07864 -0.2831 0.08906 -0.27385 0.07673 -0.28218 C 0.06441 -0.30417 0.04514 -0.30834 0.02673 -0.31551 C 0.01389 -0.3206 0.00434 -0.32547 -0.00834 -0.32894 C -0.01702 -0.33611 -0.02379 -0.34236 -0.03334 -0.34676 C -0.03594 -0.35209 -0.03837 -0.35556 -0.03837 -0.36227 C -0.03837 -0.38218 -0.03802 -0.40232 -0.03664 -0.42222 C -0.03559 -0.43704 -0.02205 -0.44838 -0.01667 -0.45996 C -0.01146 -0.4713 -0.00834 -0.47801 0.00173 -0.48218 C 0.01441 -0.5 0.03871 -0.50093 0.05503 -0.50232 C 0.06215 -0.50695 0.0684 -0.51297 0.0684 -0.52454 " pathEditMode="relative" ptsTypes="ffffffffffffffffffffffffffffffffffffffffffffffffffffffffffffffffffffffffA">
                                      <p:cBhvr>
                                        <p:cTn id="16" dur="5000" fill="hold"/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C -0.00782 -0.01042 -0.01268 -0.02315 -0.01841 -0.03565 C -0.01997 -0.03912 -0.02327 -0.04097 -0.025 -0.04444 C -0.03021 -0.0544 -0.03264 -0.06713 -0.03681 -0.07778 C -0.04132 -0.10394 -0.04115 -0.11458 -0.03177 -0.14005 C -0.03091 -0.14236 -0.02934 -0.14421 -0.02848 -0.14676 C -0.02709 -0.15093 -0.025 -0.15995 -0.025 -0.15995 C -0.02257 -0.18866 -0.02205 -0.18634 -0.025 -0.22662 C -0.02552 -0.23264 -0.02587 -0.23935 -0.02848 -0.24444 C -0.03525 -0.25718 -0.04098 -0.2669 -0.05174 -0.27338 C -0.05625 -0.27616 -0.06511 -0.28218 -0.06511 -0.28218 C -0.07171 -0.28079 -0.07865 -0.28056 -0.08507 -0.27778 C -0.0908 -0.27523 -0.09618 -0.24792 -0.09844 -0.24005 C -0.10903 -0.20324 -0.11268 -0.16273 -0.13177 -0.13125 C -0.13577 -0.11759 -0.13872 -0.10833 -0.14671 -0.09792 C -0.15348 -0.07153 -0.17414 -0.05463 -0.18837 -0.03565 C -0.19323 -0.02917 -0.1974 -0.02083 -0.20348 -0.01551 C -0.20973 -0.00995 -0.21962 -0.0088 -0.22674 -0.00671 C -0.24445 -0.0081 -0.26233 -0.0088 -0.28004 -0.01111 C -0.29132 -0.0125 -0.30226 -0.01944 -0.31337 -0.02222 C -0.32622 -0.03935 -0.32188 -0.04097 -0.32344 -0.07338 C -0.32292 -0.09468 -0.33091 -0.15926 -0.30348 -0.17107 C -0.29931 -0.17917 -0.29549 -0.18125 -0.28837 -0.18449 C -0.28559 -0.19722 -0.28924 -0.18634 -0.27865 -0.19792 C -0.2757 -0.20116 -0.2632 -0.21458 -0.26025 -0.22014 C -0.25 -0.2375 -0.24844 -0.25185 -0.24011 -0.26898 C -0.23837 -0.27801 -0.23646 -0.28657 -0.23507 -0.2956 C -0.23594 -0.34352 -0.23004 -0.45278 -0.28004 -0.47569 C -0.28941 -0.48773 -0.30261 -0.49375 -0.31511 -0.49792 C -0.3323 -0.49722 -0.34948 -0.49745 -0.36667 -0.4956 C -0.38299 -0.49375 -0.40816 -0.46875 -0.42344 -0.45995 C -0.43264 -0.45486 -0.44046 -0.45 -0.45 -0.44676 C -0.45365 -0.4456 -0.45643 -0.44074 -0.46007 -0.44005 C -0.47171 -0.43819 -0.48351 -0.43843 -0.49514 -0.43773 C -0.53993 -0.43935 -0.54601 -0.43796 -0.57674 -0.44444 C -0.58073 -0.4463 -0.58438 -0.44931 -0.58837 -0.45116 C -0.59775 -0.45532 -0.60868 -0.45764 -0.61841 -0.45995 C -0.63091 -0.4713 -0.62466 -0.4669 -0.63681 -0.47338 C -0.65556 -0.49931 -0.6441 -0.55602 -0.61841 -0.56667 C -0.60278 -0.58032 -0.58837 -0.58634 -0.57014 -0.58889 C -0.50035 -0.58773 -0.46493 -0.59167 -0.40834 -0.58009 C -0.39844 -0.57801 -0.38785 -0.57639 -0.37848 -0.57107 C -0.35365 -0.55671 -0.33299 -0.53032 -0.31181 -0.50903 C -0.28351 -0.48032 -0.2533 -0.45486 -0.22361 -0.42894 C -0.20608 -0.41389 -0.20348 -0.40694 -0.18681 -0.39792 C -0.17552 -0.3919 -0.1632 -0.38796 -0.15174 -0.38218 C -0.13525 -0.37361 -0.12118 -0.36157 -0.10348 -0.35787 C -0.07917 -0.34398 -0.05278 -0.33588 -0.02674 -0.33125 C -0.01285 -0.33194 0.00121 -0.33102 0.01493 -0.33333 C 0.02656 -0.33542 0.02118 -0.33912 0.025 -0.34676 C 0.02847 -0.3537 0.03663 -0.36667 0.03663 -0.36667 C 0.03958 -0.38426 0.04444 -0.4 0.04652 -0.41782 C 0.04566 -0.44676 0.04809 -0.47431 0.03489 -0.49792 C 0.02673 -0.53171 -0.00365 -0.55278 -0.02674 -0.56458 C -0.03525 -0.56898 -0.04271 -0.575 -0.05174 -0.57778 C -0.06302 -0.58519 -0.05973 -0.58495 -0.07848 -0.58009 C -0.08195 -0.57917 -0.08889 -0.56968 -0.09167 -0.56667 C -0.09289 -0.56528 -0.09514 -0.56227 -0.09514 -0.56227 " pathEditMode="relative" ptsTypes="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  <p:bldP spid="133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lowersFrame_png_ydh_0037_3602x23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0"/>
            <a:ext cx="1219200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anina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7388"/>
            <a:ext cx="46482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438400" y="1828801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8618" name="WordArt 10"/>
          <p:cNvSpPr>
            <a:spLocks noChangeArrowheads="1" noChangeShapeType="1" noTextEdit="1"/>
          </p:cNvSpPr>
          <p:nvPr/>
        </p:nvSpPr>
        <p:spPr bwMode="auto">
          <a:xfrm>
            <a:off x="1790700" y="997131"/>
            <a:ext cx="86106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</a:rPr>
              <a:t>Hoạt động 2: Cô đọc thơ</a:t>
            </a:r>
            <a:endParaRPr lang="en-US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255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8196" name="Picture 4" descr="hinhnen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WordArt 5"/>
          <p:cNvSpPr>
            <a:spLocks noChangeArrowheads="1" noChangeShapeType="1" noTextEdit="1"/>
          </p:cNvSpPr>
          <p:nvPr/>
        </p:nvSpPr>
        <p:spPr bwMode="auto">
          <a:xfrm>
            <a:off x="1828801" y="1219201"/>
            <a:ext cx="8543925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thơ với hình ảnh</a:t>
            </a:r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0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ranh nen 1"/>
          <p:cNvPicPr>
            <a:picLocks noChangeAspect="1" noChangeArrowheads="1"/>
          </p:cNvPicPr>
          <p:nvPr/>
        </p:nvPicPr>
        <p:blipFill>
          <a:blip r:embed="rId2">
            <a:lum bright="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ban nho xay nh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447801"/>
            <a:ext cx="15589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dung cu"/>
          <p:cNvPicPr>
            <a:picLocks noChangeAspect="1" noChangeArrowheads="1"/>
          </p:cNvPicPr>
          <p:nvPr/>
        </p:nvPicPr>
        <p:blipFill>
          <a:blip r:embed="rId4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51113"/>
            <a:ext cx="19621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4038600" y="5410200"/>
            <a:ext cx="4800600" cy="1569660"/>
          </a:xfrm>
          <a:prstGeom prst="rect">
            <a:avLst/>
          </a:prstGeom>
          <a:solidFill>
            <a:srgbClr val="66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alt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làm</a:t>
            </a: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chú</a:t>
            </a: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thợ</a:t>
            </a: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alt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Xây</a:t>
            </a: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những</a:t>
            </a: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ngôi</a:t>
            </a: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nhà</a:t>
            </a: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521235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ranh nen 1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ban nho xay nh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057400"/>
            <a:ext cx="17049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7"/>
          <p:cNvSpPr>
            <a:spLocks noChangeArrowheads="1"/>
          </p:cNvSpPr>
          <p:nvPr/>
        </p:nvSpPr>
        <p:spPr bwMode="auto">
          <a:xfrm>
            <a:off x="1981200" y="228600"/>
            <a:ext cx="3200400" cy="2057400"/>
          </a:xfrm>
          <a:prstGeom prst="cloudCallout">
            <a:avLst>
              <a:gd name="adj1" fmla="val 63491"/>
              <a:gd name="adj2" fmla="val 596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5" name="AutoShape 8"/>
          <p:cNvSpPr>
            <a:spLocks noChangeArrowheads="1"/>
          </p:cNvSpPr>
          <p:nvPr/>
        </p:nvSpPr>
        <p:spPr bwMode="auto">
          <a:xfrm>
            <a:off x="1524000" y="2895600"/>
            <a:ext cx="3200400" cy="2209800"/>
          </a:xfrm>
          <a:prstGeom prst="cloudCallout">
            <a:avLst>
              <a:gd name="adj1" fmla="val 68699"/>
              <a:gd name="adj2" fmla="val -375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6" name="AutoShape 9"/>
          <p:cNvSpPr>
            <a:spLocks noChangeArrowheads="1"/>
          </p:cNvSpPr>
          <p:nvPr/>
        </p:nvSpPr>
        <p:spPr bwMode="auto">
          <a:xfrm>
            <a:off x="6858000" y="304800"/>
            <a:ext cx="3657600" cy="2438400"/>
          </a:xfrm>
          <a:prstGeom prst="cloudCallout">
            <a:avLst>
              <a:gd name="adj1" fmla="val -51083"/>
              <a:gd name="adj2" fmla="val 7128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7620000" y="3505200"/>
            <a:ext cx="3048000" cy="1752600"/>
          </a:xfrm>
          <a:prstGeom prst="cloudCallout">
            <a:avLst>
              <a:gd name="adj1" fmla="val -53333"/>
              <a:gd name="adj2" fmla="val -5344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248" name="Picture 11" descr="ba sua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11226"/>
            <a:ext cx="13589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2" descr="me b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19431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3" descr="chi ga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429000"/>
            <a:ext cx="19129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4" descr="bo e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1562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526280" y="5421313"/>
            <a:ext cx="4038600" cy="1190625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 </a:t>
            </a:r>
            <a:r>
              <a:rPr lang="en-US" alt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</a:t>
            </a:r>
            <a: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</a:t>
            </a:r>
            <a: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mẹ</a:t>
            </a:r>
            <a: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 </a:t>
            </a:r>
            <a:r>
              <a:rPr lang="en-US" alt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chị</a:t>
            </a:r>
            <a: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</a:t>
            </a:r>
            <a: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cha</a:t>
            </a:r>
          </a:p>
        </p:txBody>
      </p:sp>
    </p:spTree>
    <p:extLst>
      <p:ext uri="{BB962C8B-B14F-4D97-AF65-F5344CB8AC3E}">
        <p14:creationId xmlns:p14="http://schemas.microsoft.com/office/powerpoint/2010/main" val="239798520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Xay 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093" y="-336176"/>
            <a:ext cx="13102814" cy="536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be xay nha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29289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dung cu"/>
          <p:cNvPicPr>
            <a:picLocks noChangeAspect="1" noChangeArrowheads="1"/>
          </p:cNvPicPr>
          <p:nvPr/>
        </p:nvPicPr>
        <p:blipFill>
          <a:blip r:embed="rId4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1"/>
            <a:ext cx="249555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810000" y="4816476"/>
            <a:ext cx="3810000" cy="2062103"/>
          </a:xfrm>
          <a:prstGeom prst="rect">
            <a:avLst/>
          </a:prstGeom>
          <a:solidFill>
            <a:srgbClr val="66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Nhà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xây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đẹp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ghê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Tay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cầm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dao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gạch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064133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4191000" y="5029200"/>
            <a:ext cx="4419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cs typeface="Times New Roman" panose="02020603050405020304" pitchFamily="18" charset="0"/>
              </a:rPr>
              <a:t>Tay nhanh thoăn thoắt</a:t>
            </a:r>
          </a:p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cs typeface="Times New Roman" panose="02020603050405020304" pitchFamily="18" charset="0"/>
              </a:rPr>
              <a:t>Như bác thợ nề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8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181</Words>
  <Application>Microsoft Office PowerPoint</Application>
  <PresentationFormat>Widescreen</PresentationFormat>
  <Paragraphs>37</Paragraphs>
  <Slides>22</Slides>
  <Notes>0</Notes>
  <HiddenSlides>0</HiddenSlides>
  <MMClips>5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Times New Roman</vt:lpstr>
      <vt:lpstr>Office Theme</vt:lpstr>
      <vt:lpstr>Adobe Photoshop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2022-11-28T12:00:44Z</dcterms:created>
  <dcterms:modified xsi:type="dcterms:W3CDTF">2022-11-28T12:27:34Z</dcterms:modified>
</cp:coreProperties>
</file>