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gif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8" r:id="rId4"/>
    <p:sldId id="282" r:id="rId5"/>
    <p:sldId id="283" r:id="rId6"/>
    <p:sldId id="284" r:id="rId7"/>
    <p:sldId id="285" r:id="rId8"/>
    <p:sldId id="265" r:id="rId9"/>
    <p:sldId id="262" r:id="rId10"/>
    <p:sldId id="286" r:id="rId11"/>
    <p:sldId id="266" r:id="rId12"/>
    <p:sldId id="267" r:id="rId13"/>
    <p:sldId id="269" r:id="rId14"/>
    <p:sldId id="268" r:id="rId15"/>
    <p:sldId id="273" r:id="rId16"/>
    <p:sldId id="277" r:id="rId17"/>
    <p:sldId id="287" r:id="rId18"/>
    <p:sldId id="271" r:id="rId19"/>
    <p:sldId id="270" r:id="rId20"/>
    <p:sldId id="280" r:id="rId21"/>
    <p:sldId id="279" r:id="rId22"/>
    <p:sldId id="289" r:id="rId23"/>
    <p:sldId id="298" r:id="rId24"/>
    <p:sldId id="299" r:id="rId25"/>
    <p:sldId id="291" r:id="rId26"/>
    <p:sldId id="300" r:id="rId27"/>
    <p:sldId id="296" r:id="rId28"/>
    <p:sldId id="297" r:id="rId29"/>
    <p:sldId id="301" r:id="rId30"/>
    <p:sldId id="295" r:id="rId31"/>
    <p:sldId id="294" r:id="rId32"/>
    <p:sldId id="302" r:id="rId33"/>
    <p:sldId id="303" r:id="rId34"/>
    <p:sldId id="293" r:id="rId35"/>
    <p:sldId id="304" r:id="rId36"/>
    <p:sldId id="305" r:id="rId37"/>
    <p:sldId id="306" r:id="rId38"/>
    <p:sldId id="292" r:id="rId39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66"/>
    <a:srgbClr val="FF0000"/>
    <a:srgbClr val="9933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60"/>
  </p:normalViewPr>
  <p:slideViewPr>
    <p:cSldViewPr>
      <p:cViewPr>
        <p:scale>
          <a:sx n="73" d="100"/>
          <a:sy n="73" d="100"/>
        </p:scale>
        <p:origin x="-133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1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3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F4EB-ADB7-45C3-B8C9-E5B3CFD9CBE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g"/><Relationship Id="rId7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614065"/>
            <a:ext cx="5867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sz="2400" b="1" cap="all" spc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vi-VN" sz="2400" b="1" cap="all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ĐẠI HỒNG</a:t>
            </a:r>
            <a:endParaRPr lang="en-US" sz="2400" b="1" cap="all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76401"/>
            <a:ext cx="533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HOẠT ĐỘNG:</a:t>
            </a:r>
          </a:p>
          <a:p>
            <a:pPr algn="ctr"/>
            <a:r>
              <a:rPr lang="vi-VN" sz="3600" b="1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KHÁM  PHÁ KHOA  HỌC</a:t>
            </a:r>
            <a:endParaRPr lang="en-US" sz="3600" b="1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3124199"/>
            <a:ext cx="6629400" cy="9144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VÌ SAO CÓ MƯA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495800"/>
            <a:ext cx="777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Giáo viên</a:t>
            </a:r>
            <a:r>
              <a:rPr lang="vi-VN" sz="3200" b="1" spc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: TRẦN THỊ TRINH</a:t>
            </a:r>
            <a:endParaRPr lang="en-US" sz="3200" b="1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7" name="Conmuahe-PhuongUyen_k8p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080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8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2971800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Bốc hơi nước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51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Rectangle 6"/>
          <p:cNvSpPr/>
          <p:nvPr/>
        </p:nvSpPr>
        <p:spPr>
          <a:xfrm>
            <a:off x="304800" y="6019800"/>
            <a:ext cx="464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Mây ngưng tụ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6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59436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Gió và mây đen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1417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5943599"/>
            <a:ext cx="1752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0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98538" y="533399"/>
            <a:ext cx="7888262" cy="28190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Qúa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trình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tạo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mưa</a:t>
            </a:r>
            <a:endParaRPr lang="en-US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1981199"/>
            <a:ext cx="5486400" cy="428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514292"/>
            <a:ext cx="2057399" cy="1676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69" y="5175030"/>
            <a:ext cx="1905000" cy="18907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56" y="814956"/>
            <a:ext cx="210502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85863"/>
            <a:ext cx="2057400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ight Arrow 11"/>
          <p:cNvSpPr/>
          <p:nvPr/>
        </p:nvSpPr>
        <p:spPr>
          <a:xfrm rot="1889805">
            <a:off x="5849083" y="1817224"/>
            <a:ext cx="841884" cy="619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539727">
            <a:off x="6489823" y="4761882"/>
            <a:ext cx="828029" cy="644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1289872">
            <a:off x="3582569" y="6185572"/>
            <a:ext cx="961688" cy="612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4777818">
            <a:off x="1286418" y="4551318"/>
            <a:ext cx="889270" cy="627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297815">
            <a:off x="2310134" y="1771250"/>
            <a:ext cx="953733" cy="661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" b="87766" l="0" r="99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05" y="2898068"/>
            <a:ext cx="2515137" cy="27566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68" y="5272661"/>
            <a:ext cx="2000250" cy="1695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636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3327605" cy="312419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3617593"/>
            <a:ext cx="3295650" cy="3209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380999"/>
            <a:ext cx="2856546" cy="304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1" y="354964"/>
            <a:ext cx="2885122" cy="304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1" y="3663315"/>
            <a:ext cx="3074670" cy="31642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17593"/>
            <a:ext cx="2667000" cy="32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" y="2458"/>
            <a:ext cx="4293326" cy="335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114"/>
            <a:ext cx="4420829" cy="3317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4267200" cy="3307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4420829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52401" y="6045097"/>
            <a:ext cx="3048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Sấm chớp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304801" y="6045097"/>
            <a:ext cx="312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Cầu vồng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96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oToiDiLamMuaVoi-VA-47639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7723187" cy="1716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1:</a:t>
            </a:r>
          </a:p>
          <a:p>
            <a:pPr algn="ctr"/>
            <a:r>
              <a:rPr lang="vi-VN" sz="3600" kern="1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Chung sức</a:t>
            </a:r>
            <a:endParaRPr lang="en-US" sz="3600" kern="1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53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04800" y="188913"/>
            <a:ext cx="8305799" cy="1716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</a:t>
            </a:r>
            <a:r>
              <a:rPr lang="vi-VN" sz="3600" kern="1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2:</a:t>
            </a:r>
            <a:endParaRPr lang="vi-VN" sz="3600" kern="1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 thông minh</a:t>
            </a:r>
            <a:endParaRPr lang="en-US" sz="3600" kern="1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86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mprod_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vi-VN" sz="3700" smtClean="0">
                <a:solidFill>
                  <a:srgbClr val="FF0000"/>
                </a:solidFill>
              </a:rPr>
              <a:t>Khi mặt trời chiếu xuống ao, hồ sẽ có hiện tượng gì?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9600" y="1981200"/>
            <a:ext cx="3505200" cy="1295400"/>
          </a:xfrm>
          <a:prstGeom prst="rect">
            <a:avLst/>
          </a:prstGeom>
          <a:solidFill>
            <a:srgbClr val="00FF00"/>
          </a:solidFill>
          <a:ln w="57150">
            <a:solidFill>
              <a:srgbClr val="9406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6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vi-VN" sz="3600" b="1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vi-VN" sz="3600" b="1" smtClean="0">
                <a:solidFill>
                  <a:srgbClr val="000000"/>
                </a:solidFill>
                <a:latin typeface="Times New Roman" pitchFamily="18" charset="0"/>
              </a:rPr>
              <a:t>Nước bốc hơi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5800" y="4191000"/>
            <a:ext cx="4648200" cy="12954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</a:rPr>
              <a:t>hông bốc hơi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dongh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1336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HẾT GIỜ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1981200" y="24384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allAtOnce" animBg="1"/>
      <p:bldP spid="114692" grpId="0" animBg="1"/>
      <p:bldP spid="114693" grpId="0" animBg="1"/>
      <p:bldP spid="114694" grpId="0" animBg="1"/>
      <p:bldP spid="114695" grpId="0" animBg="1"/>
      <p:bldP spid="114696" grpId="0" animBg="1"/>
      <p:bldP spid="114697" grpId="0" animBg="1"/>
      <p:bldP spid="11469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 descr="90%"/>
          <p:cNvSpPr>
            <a:spLocks noChangeArrowheads="1"/>
          </p:cNvSpPr>
          <p:nvPr/>
        </p:nvSpPr>
        <p:spPr bwMode="auto">
          <a:xfrm>
            <a:off x="611188" y="765175"/>
            <a:ext cx="7921625" cy="4968875"/>
          </a:xfrm>
          <a:prstGeom prst="rect">
            <a:avLst/>
          </a:prstGeom>
          <a:pattFill prst="pct90">
            <a:fgClr>
              <a:schemeClr val="tx2"/>
            </a:fgClr>
            <a:bgClr>
              <a:schemeClr val="bg1"/>
            </a:bgClr>
          </a:pattFill>
          <a:ln w="762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0500" b="1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en-US" sz="305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vi-VN" sz="3700" smtClean="0">
                <a:solidFill>
                  <a:srgbClr val="FF0000"/>
                </a:solidFill>
              </a:rPr>
              <a:t>Nước bốc hơi ngưng tụ tạo thành các </a:t>
            </a:r>
            <a:r>
              <a:rPr lang="vi-VN" sz="3700" smtClean="0">
                <a:solidFill>
                  <a:srgbClr val="FF0000"/>
                </a:solidFill>
              </a:rPr>
              <a:t>đám </a:t>
            </a:r>
            <a:r>
              <a:rPr lang="vi-VN" sz="3700" smtClean="0">
                <a:solidFill>
                  <a:srgbClr val="FF0000"/>
                </a:solidFill>
              </a:rPr>
              <a:t>mây</a:t>
            </a:r>
            <a:endParaRPr lang="vi-VN" sz="3700" smtClean="0">
              <a:solidFill>
                <a:srgbClr val="FF000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9600" y="1981200"/>
            <a:ext cx="3505200" cy="1295400"/>
          </a:xfrm>
          <a:prstGeom prst="rect">
            <a:avLst/>
          </a:prstGeom>
          <a:solidFill>
            <a:srgbClr val="00FF00"/>
          </a:solidFill>
          <a:ln w="57150">
            <a:solidFill>
              <a:srgbClr val="9406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6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vi-VN" sz="3600" b="1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vi-VN" sz="3600" b="1" smtClean="0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3400" y="4038600"/>
            <a:ext cx="3505200" cy="1295400"/>
          </a:xfrm>
          <a:prstGeom prst="rect">
            <a:avLst/>
          </a:prstGeom>
          <a:solidFill>
            <a:srgbClr val="00FF00"/>
          </a:solidFill>
          <a:ln w="57150">
            <a:solidFill>
              <a:srgbClr val="9406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600" b="1" smtClean="0">
                <a:solidFill>
                  <a:srgbClr val="000000"/>
                </a:solidFill>
                <a:latin typeface="Times New Roman" pitchFamily="18" charset="0"/>
              </a:rPr>
              <a:t>2. Sai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dongh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1336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HẾT GIỜ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1981200" y="24384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allAtOnce" animBg="1"/>
      <p:bldP spid="114692" grpId="0" animBg="1"/>
      <p:bldP spid="114693" grpId="0" animBg="1"/>
      <p:bldP spid="114694" grpId="0" animBg="1"/>
      <p:bldP spid="114695" grpId="0" animBg="1"/>
      <p:bldP spid="114696" grpId="0" animBg="1"/>
      <p:bldP spid="114697" grpId="0" animBg="1"/>
      <p:bldP spid="11469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90%"/>
          <p:cNvSpPr>
            <a:spLocks noChangeArrowheads="1"/>
          </p:cNvSpPr>
          <p:nvPr/>
        </p:nvSpPr>
        <p:spPr bwMode="auto">
          <a:xfrm>
            <a:off x="611188" y="765175"/>
            <a:ext cx="7921625" cy="4968875"/>
          </a:xfrm>
          <a:prstGeom prst="rect">
            <a:avLst/>
          </a:prstGeom>
          <a:pattFill prst="pct90">
            <a:fgClr>
              <a:schemeClr val="tx2"/>
            </a:fgClr>
            <a:bgClr>
              <a:schemeClr val="bg1"/>
            </a:bgClr>
          </a:pattFill>
          <a:ln w="762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0500" b="1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en-US" sz="305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12838"/>
          </a:xfrm>
        </p:spPr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vi-VN" sz="3700" smtClean="0">
                <a:solidFill>
                  <a:srgbClr val="FF0000"/>
                </a:solidFill>
              </a:rPr>
              <a:t>Các giọt nước rơi xuống từ mây được gọi là </a:t>
            </a:r>
            <a:r>
              <a:rPr lang="vi-VN" sz="3700" smtClean="0">
                <a:solidFill>
                  <a:srgbClr val="FF0000"/>
                </a:solidFill>
              </a:rPr>
              <a:t>mưa </a:t>
            </a:r>
            <a:endParaRPr lang="vi-VN" sz="3700" smtClean="0">
              <a:solidFill>
                <a:srgbClr val="FF000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9600" y="1981200"/>
            <a:ext cx="3505200" cy="1295400"/>
          </a:xfrm>
          <a:prstGeom prst="rect">
            <a:avLst/>
          </a:prstGeom>
          <a:solidFill>
            <a:srgbClr val="00FF00"/>
          </a:solidFill>
          <a:ln w="57150">
            <a:solidFill>
              <a:srgbClr val="9406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600" b="1" smtClean="0">
                <a:solidFill>
                  <a:srgbClr val="000000"/>
                </a:solidFill>
                <a:latin typeface="Times New Roman" pitchFamily="18" charset="0"/>
              </a:rPr>
              <a:t>1. Sai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2257" y="4114800"/>
            <a:ext cx="3505200" cy="1295400"/>
          </a:xfrm>
          <a:prstGeom prst="rect">
            <a:avLst/>
          </a:prstGeom>
          <a:solidFill>
            <a:srgbClr val="00FF00"/>
          </a:solidFill>
          <a:ln w="57150">
            <a:solidFill>
              <a:srgbClr val="9406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600" b="1" smtClean="0">
                <a:solidFill>
                  <a:srgbClr val="000000"/>
                </a:solidFill>
                <a:latin typeface="Times New Roman" pitchFamily="18" charset="0"/>
              </a:rPr>
              <a:t>2. Đúng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dongh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1336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HẾT GIỜ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1981200" y="24384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allAtOnce" animBg="1"/>
      <p:bldP spid="114692" grpId="0" animBg="1"/>
      <p:bldP spid="114693" grpId="0" animBg="1"/>
      <p:bldP spid="114694" grpId="0" animBg="1"/>
      <p:bldP spid="114695" grpId="0" animBg="1"/>
      <p:bldP spid="114696" grpId="0" animBg="1"/>
      <p:bldP spid="114697" grpId="0" animBg="1"/>
      <p:bldP spid="11469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437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90%"/>
          <p:cNvSpPr>
            <a:spLocks noChangeArrowheads="1"/>
          </p:cNvSpPr>
          <p:nvPr/>
        </p:nvSpPr>
        <p:spPr bwMode="auto">
          <a:xfrm>
            <a:off x="611188" y="765175"/>
            <a:ext cx="7921625" cy="4968875"/>
          </a:xfrm>
          <a:prstGeom prst="rect">
            <a:avLst/>
          </a:prstGeom>
          <a:pattFill prst="pct90">
            <a:fgClr>
              <a:schemeClr val="tx2"/>
            </a:fgClr>
            <a:bgClr>
              <a:schemeClr val="bg1"/>
            </a:bgClr>
          </a:pattFill>
          <a:ln w="762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0500" b="1" smtClean="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sz="305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12838"/>
          </a:xfrm>
        </p:spPr>
        <p:txBody>
          <a:bodyPr lIns="0" tIns="0" rIns="0" bIns="0">
            <a:normAutofit/>
          </a:bodyPr>
          <a:lstStyle/>
          <a:p>
            <a:pPr eaLnBrk="1" hangingPunct="1"/>
            <a:r>
              <a:rPr lang="vi-VN" sz="3700" smtClean="0">
                <a:solidFill>
                  <a:srgbClr val="FF0000"/>
                </a:solidFill>
              </a:rPr>
              <a:t>Mưa đem lại lợi ích gì?</a:t>
            </a:r>
            <a:endParaRPr lang="vi-VN" sz="3700" smtClean="0">
              <a:solidFill>
                <a:srgbClr val="FF000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9600" y="1981200"/>
            <a:ext cx="4648200" cy="1295400"/>
          </a:xfrm>
          <a:prstGeom prst="rect">
            <a:avLst/>
          </a:prstGeom>
          <a:solidFill>
            <a:srgbClr val="00FF00"/>
          </a:solidFill>
          <a:ln w="57150">
            <a:solidFill>
              <a:srgbClr val="9406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600" b="1" smtClean="0">
                <a:solidFill>
                  <a:srgbClr val="000000"/>
                </a:solidFill>
                <a:latin typeface="Times New Roman" pitchFamily="18" charset="0"/>
              </a:rPr>
              <a:t>1. nước để tưới cây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0" y="4038600"/>
            <a:ext cx="7696200" cy="2438400"/>
          </a:xfrm>
          <a:prstGeom prst="rect">
            <a:avLst/>
          </a:prstGeom>
          <a:solidFill>
            <a:srgbClr val="00FF00"/>
          </a:solidFill>
          <a:ln w="57150">
            <a:solidFill>
              <a:srgbClr val="9406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600" b="1" smtClean="0">
                <a:solidFill>
                  <a:srgbClr val="000000"/>
                </a:solidFill>
                <a:latin typeface="Times New Roman" pitchFamily="18" charset="0"/>
              </a:rPr>
              <a:t>2.Có nước tưới cây.</a:t>
            </a:r>
          </a:p>
          <a:p>
            <a:pPr algn="ctr"/>
            <a:r>
              <a:rPr lang="vi-VN" sz="3600" b="1" smtClean="0">
                <a:solidFill>
                  <a:srgbClr val="000000"/>
                </a:solidFill>
                <a:latin typeface="Times New Roman" pitchFamily="18" charset="0"/>
              </a:rPr>
              <a:t>Môi trường sống cho cá.</a:t>
            </a:r>
          </a:p>
          <a:p>
            <a:pPr algn="ctr"/>
            <a:r>
              <a:rPr lang="vi-VN" sz="3600" b="1" smtClean="0">
                <a:solidFill>
                  <a:srgbClr val="000000"/>
                </a:solidFill>
                <a:latin typeface="Times New Roman" pitchFamily="18" charset="0"/>
              </a:rPr>
              <a:t>Nước để tắm, giặt áo quần.. 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dongh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1336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HẾT GIỜ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1981200" y="24384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allAtOnce" animBg="1"/>
      <p:bldP spid="114692" grpId="0" animBg="1"/>
      <p:bldP spid="114693" grpId="0" animBg="1"/>
      <p:bldP spid="114694" grpId="0" animBg="1"/>
      <p:bldP spid="114695" grpId="0" animBg="1"/>
      <p:bldP spid="114696" grpId="0" animBg="1"/>
      <p:bldP spid="114697" grpId="0" animBg="1"/>
      <p:bldP spid="11469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90%"/>
          <p:cNvSpPr>
            <a:spLocks noChangeArrowheads="1"/>
          </p:cNvSpPr>
          <p:nvPr/>
        </p:nvSpPr>
        <p:spPr bwMode="auto">
          <a:xfrm>
            <a:off x="611188" y="765175"/>
            <a:ext cx="7921625" cy="4968875"/>
          </a:xfrm>
          <a:prstGeom prst="rect">
            <a:avLst/>
          </a:prstGeom>
          <a:pattFill prst="pct90">
            <a:fgClr>
              <a:schemeClr val="tx2"/>
            </a:fgClr>
            <a:bgClr>
              <a:schemeClr val="bg1"/>
            </a:bgClr>
          </a:pattFill>
          <a:ln w="762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0500" b="1" smtClean="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sz="305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12838"/>
          </a:xfrm>
        </p:spPr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vi-VN" sz="3700" smtClean="0">
                <a:solidFill>
                  <a:srgbClr val="FF0000"/>
                </a:solidFill>
              </a:rPr>
              <a:t>Khi trời mưa giông, sấm chớp ta nên đi ngoài trời mưa ?</a:t>
            </a:r>
            <a:endParaRPr lang="vi-VN" sz="3700" smtClean="0">
              <a:solidFill>
                <a:srgbClr val="FF000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9600" y="1981200"/>
            <a:ext cx="4648200" cy="1295400"/>
          </a:xfrm>
          <a:prstGeom prst="rect">
            <a:avLst/>
          </a:prstGeom>
          <a:solidFill>
            <a:srgbClr val="00FF00"/>
          </a:solidFill>
          <a:ln w="57150">
            <a:solidFill>
              <a:srgbClr val="9406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600" b="1" smtClean="0">
                <a:solidFill>
                  <a:srgbClr val="000000"/>
                </a:solidFill>
                <a:latin typeface="Times New Roman" pitchFamily="18" charset="0"/>
              </a:rPr>
              <a:t>1. Đi ngoài trời mưa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0" y="3886200"/>
            <a:ext cx="5867400" cy="1295400"/>
          </a:xfrm>
          <a:prstGeom prst="rect">
            <a:avLst/>
          </a:prstGeom>
          <a:solidFill>
            <a:srgbClr val="00FF00"/>
          </a:solidFill>
          <a:ln w="57150">
            <a:solidFill>
              <a:srgbClr val="9406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600" b="1" smtClean="0">
                <a:solidFill>
                  <a:srgbClr val="000000"/>
                </a:solidFill>
                <a:latin typeface="Times New Roman" pitchFamily="18" charset="0"/>
              </a:rPr>
              <a:t>2. Hết mưa chúng ta mới đi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dongh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1336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HẾT GIỜ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1981200" y="25146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1981200" y="24384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allAtOnce" animBg="1"/>
      <p:bldP spid="114692" grpId="0" animBg="1"/>
      <p:bldP spid="114693" grpId="0" animBg="1"/>
      <p:bldP spid="114694" grpId="0" animBg="1"/>
      <p:bldP spid="114695" grpId="0" animBg="1"/>
      <p:bldP spid="114696" grpId="0" animBg="1"/>
      <p:bldP spid="114697" grpId="0" animBg="1"/>
      <p:bldP spid="11469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90%"/>
          <p:cNvSpPr>
            <a:spLocks noChangeArrowheads="1"/>
          </p:cNvSpPr>
          <p:nvPr/>
        </p:nvSpPr>
        <p:spPr bwMode="auto">
          <a:xfrm>
            <a:off x="611188" y="765175"/>
            <a:ext cx="7921625" cy="4968875"/>
          </a:xfrm>
          <a:prstGeom prst="rect">
            <a:avLst/>
          </a:prstGeom>
          <a:pattFill prst="pct90">
            <a:fgClr>
              <a:schemeClr val="tx2"/>
            </a:fgClr>
            <a:bgClr>
              <a:schemeClr val="bg1"/>
            </a:bgClr>
          </a:pattFill>
          <a:ln w="762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0500" b="1" smtClean="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sz="305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20141104-nguyen-tac-phong-thuy-cho-be-ca-canh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8486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SỨC KHOẺ</a:t>
            </a:r>
          </a:p>
        </p:txBody>
      </p:sp>
    </p:spTree>
    <p:extLst>
      <p:ext uri="{BB962C8B-B14F-4D97-AF65-F5344CB8AC3E}">
        <p14:creationId xmlns:p14="http://schemas.microsoft.com/office/powerpoint/2010/main" val="17527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9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O SO LOP TRINH\20 -21 TRINH- THU HIEN LON\GIAO AN\HTTN\PP  KPKH MƯA THU 2\con-mua-mong-cho-da-den-197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" y="0"/>
            <a:ext cx="911569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 SO LOP TRINH\20 -21 TRINH- THU HIEN LON\GIAO AN\HTTN\PP  KPKH MƯA THU 2\mư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6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O SO LOP TRINH\20 -21 TRINH- THU HIEN LON\GIAO AN\HTTN\PP  KPKH MƯA THU 2\cảnh đường phố khi trời  mư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O SO LOP TRINH\20 -21 TRINH- THU HIEN LON\GIAO AN\HTTN\PP  KPKH MƯA THU 2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8" name="Cloud Callout 7"/>
          <p:cNvSpPr/>
          <p:nvPr/>
        </p:nvSpPr>
        <p:spPr>
          <a:xfrm rot="19189526">
            <a:off x="5283518" y="1060926"/>
            <a:ext cx="1845783" cy="16623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29" y="1274652"/>
            <a:ext cx="1295400" cy="1234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5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1649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74&quot;&gt;&lt;property id=&quot;20148&quot; value=&quot;5&quot;/&gt;&lt;property id=&quot;20300&quot; value=&quot;Slide 7&quot;/&gt;&lt;property id=&quot;20307&quot; value=&quot;262&quot;/&gt;&lt;/object&gt;&lt;object type=&quot;3&quot; unique_id=&quot;10075&quot;&gt;&lt;property id=&quot;20148&quot; value=&quot;5&quot;/&gt;&lt;property id=&quot;20300&quot; value=&quot;Slide 8&quot;/&gt;&lt;property id=&quot;20307&quot; value=&quot;26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61"/>
  <p:tag name="MMPROD_ABSOLUTEPOSITIONID" val="100"/>
  <p:tag name="MMPROD_LASTVALUES" val="&lt;ChangeData&gt;&lt;Text&gt;&lt;![CDATA[Khi mặt trời chiếu xuống ao, hồ sẽ có hiện tượng gì?]]&gt;&lt;/Text&gt;&lt;FontSize&gt;&lt;![CDATA[37]]&gt;&lt;/FontSize&gt;&lt;Left&gt;&lt;![CDATA[0]]&gt;&lt;/Left&gt;&lt;Top&gt;&lt;![CDATA[0]]&gt;&lt;/Top&gt;&lt;/Change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73"/>
  <p:tag name="MMPROD_ABSOLUTEPOSITIONID" val="100"/>
  <p:tag name="MMPROD_LASTVALUES" val="&lt;ChangeData&gt;&lt;Text&gt;&lt;![CDATA[Nước bốc hơi ngưng tụ tạo thành các đám mây đúng hay sai?]]&gt;&lt;/Text&gt;&lt;FontSize&gt;&lt;![CDATA[37]]&gt;&lt;/FontSize&gt;&lt;Left&gt;&lt;![CDATA[0]]&gt;&lt;/Left&gt;&lt;Top&gt;&lt;![CDATA[0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83"/>
  <p:tag name="MMPROD_ABSOLUTEPOSITIONID" val="100"/>
  <p:tag name="MMPROD_LASTVALUES" val="&lt;ChangeData&gt;&lt;Text&gt;&lt;![CDATA[Các giọt nước rơi xuống từ mây được gọi là mưa đúng hay sai?]]&gt;&lt;/Text&gt;&lt;FontSize&gt;&lt;![CDATA[37]]&gt;&lt;/FontSize&gt;&lt;Left&gt;&lt;![CDATA[0]]&gt;&lt;/Left&gt;&lt;Top&gt;&lt;![CDATA[0]]&gt;&lt;/Top&gt;&lt;/ChangeDat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83"/>
  <p:tag name="MMPROD_ABSOLUTEPOSITIONID" val="100"/>
  <p:tag name="MMPROD_LASTVALUES" val="&lt;ChangeData&gt;&lt;Text&gt;&lt;![CDATA[Các giọt nước rơi xuống từ mây được gọi là mưa đúng hay sai?]]&gt;&lt;/Text&gt;&lt;FontSize&gt;&lt;![CDATA[37]]&gt;&lt;/FontSize&gt;&lt;Left&gt;&lt;![CDATA[0]]&gt;&lt;/Left&gt;&lt;Top&gt;&lt;![CDATA[0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83"/>
  <p:tag name="MMPROD_ABSOLUTEPOSITIONID" val="100"/>
  <p:tag name="MMPROD_LASTVALUES" val="&lt;ChangeData&gt;&lt;Text&gt;&lt;![CDATA[Các giọt nước rơi xuống từ mây được gọi là mưa đúng hay sai?]]&gt;&lt;/Text&gt;&lt;FontSize&gt;&lt;![CDATA[37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218</Words>
  <Application>Microsoft Office PowerPoint</Application>
  <PresentationFormat>On-screen Show (4:3)</PresentationFormat>
  <Paragraphs>69</Paragraphs>
  <Slides>38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mặt trời chiếu xuống ao, hồ sẽ có hiện tượng gì?</vt:lpstr>
      <vt:lpstr>PowerPoint Presentation</vt:lpstr>
      <vt:lpstr>PowerPoint Presentation</vt:lpstr>
      <vt:lpstr>Nước bốc hơi ngưng tụ tạo thành các đám mây</vt:lpstr>
      <vt:lpstr>PowerPoint Presentation</vt:lpstr>
      <vt:lpstr>PowerPoint Presentation</vt:lpstr>
      <vt:lpstr>Các giọt nước rơi xuống từ mây được gọi là mưa </vt:lpstr>
      <vt:lpstr>PowerPoint Presentation</vt:lpstr>
      <vt:lpstr>PowerPoint Presentation</vt:lpstr>
      <vt:lpstr>Mưa đem lại lợi ích gì?</vt:lpstr>
      <vt:lpstr>PowerPoint Presentation</vt:lpstr>
      <vt:lpstr>PowerPoint Presentation</vt:lpstr>
      <vt:lpstr>Khi trời mưa giông, sấm chớp ta nên đi ngoài trời mưa 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Thu Hường</dc:creator>
  <cp:lastModifiedBy>Nguyen</cp:lastModifiedBy>
  <cp:revision>88</cp:revision>
  <dcterms:created xsi:type="dcterms:W3CDTF">2016-10-15T15:48:12Z</dcterms:created>
  <dcterms:modified xsi:type="dcterms:W3CDTF">2021-04-18T16:38:29Z</dcterms:modified>
</cp:coreProperties>
</file>