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4.jpg" ContentType="image/jpeg"/>
  <Override PartName="/ppt/media/image6.jpg" ContentType="image/jpeg"/>
  <Override PartName="/ppt/media/image7.jpg" ContentType="image/jpeg"/>
  <Override PartName="/ppt/media/image9.jpg" ContentType="image/jpeg"/>
  <Override PartName="/ppt/media/image1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408" r:id="rId3"/>
    <p:sldId id="257" r:id="rId4"/>
    <p:sldId id="302" r:id="rId5"/>
    <p:sldId id="278" r:id="rId6"/>
    <p:sldId id="258" r:id="rId7"/>
    <p:sldId id="267" r:id="rId8"/>
    <p:sldId id="280" r:id="rId9"/>
    <p:sldId id="321" r:id="rId10"/>
    <p:sldId id="413" r:id="rId11"/>
    <p:sldId id="414" r:id="rId12"/>
    <p:sldId id="282" r:id="rId13"/>
    <p:sldId id="322" r:id="rId14"/>
    <p:sldId id="283" r:id="rId15"/>
    <p:sldId id="284" r:id="rId16"/>
    <p:sldId id="285" r:id="rId17"/>
    <p:sldId id="286" r:id="rId18"/>
    <p:sldId id="287" r:id="rId19"/>
    <p:sldId id="439" r:id="rId20"/>
    <p:sldId id="423" r:id="rId21"/>
    <p:sldId id="416" r:id="rId22"/>
    <p:sldId id="417" r:id="rId23"/>
    <p:sldId id="418" r:id="rId24"/>
    <p:sldId id="424" r:id="rId25"/>
    <p:sldId id="425" r:id="rId26"/>
    <p:sldId id="426" r:id="rId27"/>
    <p:sldId id="419" r:id="rId28"/>
    <p:sldId id="427" r:id="rId29"/>
    <p:sldId id="428" r:id="rId30"/>
    <p:sldId id="429" r:id="rId31"/>
    <p:sldId id="430" r:id="rId32"/>
    <p:sldId id="431" r:id="rId33"/>
    <p:sldId id="440" r:id="rId34"/>
    <p:sldId id="432" r:id="rId35"/>
    <p:sldId id="433" r:id="rId36"/>
    <p:sldId id="434" r:id="rId37"/>
    <p:sldId id="435" r:id="rId38"/>
    <p:sldId id="436" r:id="rId39"/>
    <p:sldId id="437" r:id="rId40"/>
    <p:sldId id="407" r:id="rId4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0"/>
  </p:normalViewPr>
  <p:slideViewPr>
    <p:cSldViewPr>
      <p:cViewPr>
        <p:scale>
          <a:sx n="59" d="100"/>
          <a:sy n="59" d="100"/>
        </p:scale>
        <p:origin x="-2274" y="-63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31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FC4B612-303D-4B6C-A55C-F9F3183F581E}" type="datetimeFigureOut">
              <a:rPr lang="en-US" smtClean="0"/>
              <a:t>26/02/2020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EE8C97CF-9E20-4719-8E5E-D7B75F39513D}" type="slidenum">
              <a:rPr lang="en-US" smtClean="0"/>
              <a:t>‹#›</a:t>
            </a:fld>
            <a:endParaRPr lang="en-US"/>
          </a:p>
        </p:txBody>
      </p:sp>
    </p:spTree>
    <p:extLst>
      <p:ext uri="{BB962C8B-B14F-4D97-AF65-F5344CB8AC3E}">
        <p14:creationId xmlns:p14="http://schemas.microsoft.com/office/powerpoint/2010/main" val="248505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3282" y="1378661"/>
            <a:ext cx="7317435" cy="1551305"/>
          </a:xfrm>
          <a:prstGeom prst="rect">
            <a:avLst/>
          </a:prstGeom>
        </p:spPr>
        <p:txBody>
          <a:bodyPr wrap="square" lIns="0" tIns="0" rIns="0" bIns="0">
            <a:spAutoFit/>
          </a:bodyPr>
          <a:lstStyle>
            <a:lvl1pPr>
              <a:defRPr sz="5000" b="1" i="0">
                <a:solidFill>
                  <a:srgbClr val="FFFF00"/>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rgbClr val="FFFF0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sz="half" idx="2"/>
          </p:nvPr>
        </p:nvSpPr>
        <p:spPr>
          <a:xfrm>
            <a:off x="535940" y="1537842"/>
            <a:ext cx="3809365" cy="4141470"/>
          </a:xfrm>
          <a:prstGeom prst="rect">
            <a:avLst/>
          </a:prstGeom>
        </p:spPr>
        <p:txBody>
          <a:bodyPr wrap="square" lIns="0" tIns="0" rIns="0" bIns="0">
            <a:spAutoFit/>
          </a:bodyPr>
          <a:lstStyle>
            <a:lvl1pPr>
              <a:defRPr sz="2700" b="0" i="0">
                <a:solidFill>
                  <a:schemeClr val="bg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1F487C"/>
          </a:solidFill>
        </p:spPr>
        <p:txBody>
          <a:bodyPr wrap="square" lIns="0" tIns="0" rIns="0" bIns="0" rtlCol="0"/>
          <a:lstStyle/>
          <a:p>
            <a:endParaRPr/>
          </a:p>
        </p:txBody>
      </p:sp>
      <p:sp>
        <p:nvSpPr>
          <p:cNvPr id="2" name="Holder 2"/>
          <p:cNvSpPr>
            <a:spLocks noGrp="1"/>
          </p:cNvSpPr>
          <p:nvPr>
            <p:ph type="title"/>
          </p:nvPr>
        </p:nvSpPr>
        <p:spPr>
          <a:xfrm>
            <a:off x="3502914" y="278714"/>
            <a:ext cx="2137410" cy="635000"/>
          </a:xfrm>
          <a:prstGeom prst="rect">
            <a:avLst/>
          </a:prstGeom>
        </p:spPr>
        <p:txBody>
          <a:bodyPr wrap="square" lIns="0" tIns="0" rIns="0" bIns="0">
            <a:spAutoFit/>
          </a:bodyPr>
          <a:lstStyle>
            <a:lvl1pPr>
              <a:defRPr sz="4000" b="0" i="0">
                <a:solidFill>
                  <a:schemeClr val="bg1"/>
                </a:solidFill>
                <a:latin typeface="Calibri"/>
                <a:cs typeface="Calibri"/>
              </a:defRPr>
            </a:lvl1pPr>
          </a:lstStyle>
          <a:p>
            <a:endParaRPr/>
          </a:p>
        </p:txBody>
      </p:sp>
      <p:sp>
        <p:nvSpPr>
          <p:cNvPr id="3" name="Holder 3"/>
          <p:cNvSpPr>
            <a:spLocks noGrp="1"/>
          </p:cNvSpPr>
          <p:nvPr>
            <p:ph type="body" idx="1"/>
          </p:nvPr>
        </p:nvSpPr>
        <p:spPr>
          <a:xfrm>
            <a:off x="534034" y="1521511"/>
            <a:ext cx="8075930" cy="3544570"/>
          </a:xfrm>
          <a:prstGeom prst="rect">
            <a:avLst/>
          </a:prstGeom>
        </p:spPr>
        <p:txBody>
          <a:bodyPr wrap="square" lIns="0" tIns="0" rIns="0" bIns="0">
            <a:spAutoFit/>
          </a:bodyPr>
          <a:lstStyle>
            <a:lvl1pPr>
              <a:defRPr sz="2800" b="0" i="0">
                <a:solidFill>
                  <a:srgbClr val="FFFF00"/>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26/02/2020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48257" y="1752600"/>
            <a:ext cx="7317435" cy="3706784"/>
          </a:xfrm>
          <a:prstGeom prst="rect">
            <a:avLst/>
          </a:prstGeom>
        </p:spPr>
        <p:txBody>
          <a:bodyPr vert="horz" wrap="square" lIns="0" tIns="13335" rIns="0" bIns="0" rtlCol="0">
            <a:spAutoFit/>
          </a:bodyPr>
          <a:lstStyle/>
          <a:p>
            <a:pPr algn="ctr">
              <a:lnSpc>
                <a:spcPct val="150000"/>
              </a:lnSpc>
              <a:spcBef>
                <a:spcPts val="105"/>
              </a:spcBef>
            </a:pPr>
            <a:r>
              <a:rPr lang="en-US" sz="4000" spc="-10" dirty="0" smtClean="0"/>
              <a:t>PHÒNG CHỐNG DỊCH VIÊM ĐƯỜNG HÔ HẤP CẤP DO CHỦNG MỚI CỦA VI RÚT CORONA TRONG TRƯỜNG HỌC</a:t>
            </a:r>
            <a:endParaRPr sz="4000" spc="-10" dirty="0"/>
          </a:p>
        </p:txBody>
      </p:sp>
      <p:sp>
        <p:nvSpPr>
          <p:cNvPr id="3" name="object 3"/>
          <p:cNvSpPr txBox="1"/>
          <p:nvPr/>
        </p:nvSpPr>
        <p:spPr>
          <a:xfrm>
            <a:off x="1075338" y="6211907"/>
            <a:ext cx="7011517" cy="443711"/>
          </a:xfrm>
          <a:prstGeom prst="rect">
            <a:avLst/>
          </a:prstGeom>
        </p:spPr>
        <p:txBody>
          <a:bodyPr vert="horz" wrap="square" lIns="0" tIns="12700" rIns="0" bIns="0" rtlCol="0">
            <a:spAutoFit/>
          </a:bodyPr>
          <a:lstStyle/>
          <a:p>
            <a:pPr marL="12700" algn="ctr">
              <a:lnSpc>
                <a:spcPct val="100000"/>
              </a:lnSpc>
              <a:spcBef>
                <a:spcPts val="100"/>
              </a:spcBef>
            </a:pPr>
            <a:r>
              <a:rPr lang="en-US" sz="2800" i="1" dirty="0" err="1">
                <a:solidFill>
                  <a:srgbClr val="FFFFFF"/>
                </a:solidFill>
                <a:latin typeface="Calibri"/>
                <a:cs typeface="Calibri"/>
              </a:rPr>
              <a:t>Quảng</a:t>
            </a:r>
            <a:r>
              <a:rPr lang="en-US" sz="2800" i="1" dirty="0">
                <a:solidFill>
                  <a:srgbClr val="FFFFFF"/>
                </a:solidFill>
                <a:latin typeface="Calibri"/>
                <a:cs typeface="Calibri"/>
              </a:rPr>
              <a:t> Nam, </a:t>
            </a:r>
            <a:r>
              <a:rPr lang="en-US" sz="2800" i="1" dirty="0" err="1">
                <a:solidFill>
                  <a:srgbClr val="FFFFFF"/>
                </a:solidFill>
                <a:latin typeface="Calibri"/>
                <a:cs typeface="Calibri"/>
              </a:rPr>
              <a:t>ngày</a:t>
            </a:r>
            <a:r>
              <a:rPr lang="en-US" sz="2800" i="1" dirty="0">
                <a:solidFill>
                  <a:srgbClr val="FFFFFF"/>
                </a:solidFill>
                <a:latin typeface="Calibri"/>
                <a:cs typeface="Calibri"/>
              </a:rPr>
              <a:t> </a:t>
            </a:r>
            <a:r>
              <a:rPr lang="en-US" sz="2800" i="1" dirty="0" smtClean="0">
                <a:solidFill>
                  <a:srgbClr val="FFFFFF"/>
                </a:solidFill>
                <a:latin typeface="Calibri"/>
                <a:cs typeface="Calibri"/>
              </a:rPr>
              <a:t>27 </a:t>
            </a:r>
            <a:r>
              <a:rPr lang="en-US" sz="2800" i="1" dirty="0" err="1">
                <a:solidFill>
                  <a:srgbClr val="FFFFFF"/>
                </a:solidFill>
                <a:latin typeface="Calibri"/>
                <a:cs typeface="Calibri"/>
              </a:rPr>
              <a:t>tháng</a:t>
            </a:r>
            <a:r>
              <a:rPr lang="en-US" sz="2800" i="1" dirty="0">
                <a:solidFill>
                  <a:srgbClr val="FFFFFF"/>
                </a:solidFill>
                <a:latin typeface="Calibri"/>
                <a:cs typeface="Calibri"/>
              </a:rPr>
              <a:t> 02 </a:t>
            </a:r>
            <a:r>
              <a:rPr lang="en-US" sz="2800" i="1" dirty="0" err="1">
                <a:solidFill>
                  <a:srgbClr val="FFFFFF"/>
                </a:solidFill>
                <a:latin typeface="Calibri"/>
                <a:cs typeface="Calibri"/>
              </a:rPr>
              <a:t>năm</a:t>
            </a:r>
            <a:r>
              <a:rPr lang="en-US" sz="2800" i="1" dirty="0">
                <a:solidFill>
                  <a:srgbClr val="FFFFFF"/>
                </a:solidFill>
                <a:latin typeface="Calibri"/>
                <a:cs typeface="Calibri"/>
              </a:rPr>
              <a:t> 2020</a:t>
            </a:r>
            <a:endParaRPr sz="2800" i="1" dirty="0">
              <a:latin typeface="Calibri"/>
              <a:cs typeface="Calibri"/>
            </a:endParaRPr>
          </a:p>
        </p:txBody>
      </p:sp>
      <p:sp>
        <p:nvSpPr>
          <p:cNvPr id="4" name="object 3">
            <a:extLst>
              <a:ext uri="{FF2B5EF4-FFF2-40B4-BE49-F238E27FC236}">
                <a16:creationId xmlns="" xmlns:a16="http://schemas.microsoft.com/office/drawing/2014/main" id="{618F6DD2-8BC6-4B4A-ABF6-BAB2FB5E5FA9}"/>
              </a:ext>
            </a:extLst>
          </p:cNvPr>
          <p:cNvSpPr txBox="1"/>
          <p:nvPr/>
        </p:nvSpPr>
        <p:spPr>
          <a:xfrm>
            <a:off x="1101217" y="231871"/>
            <a:ext cx="7011517" cy="887422"/>
          </a:xfrm>
          <a:prstGeom prst="rect">
            <a:avLst/>
          </a:prstGeom>
        </p:spPr>
        <p:txBody>
          <a:bodyPr vert="horz" wrap="square" lIns="0" tIns="12700" rIns="0" bIns="0" rtlCol="0">
            <a:spAutoFit/>
          </a:bodyPr>
          <a:lstStyle/>
          <a:p>
            <a:pPr marL="12700" algn="ctr">
              <a:lnSpc>
                <a:spcPct val="100000"/>
              </a:lnSpc>
              <a:spcBef>
                <a:spcPts val="100"/>
              </a:spcBef>
            </a:pPr>
            <a:r>
              <a:rPr lang="en-US" sz="2800" dirty="0">
                <a:solidFill>
                  <a:srgbClr val="FFFFFF"/>
                </a:solidFill>
                <a:latin typeface="Times New Roman" pitchFamily="18" charset="0"/>
                <a:cs typeface="Times New Roman" pitchFamily="18" charset="0"/>
              </a:rPr>
              <a:t>SỞ Y TẾ QUẢNG NAM</a:t>
            </a:r>
          </a:p>
          <a:p>
            <a:pPr marL="12700" algn="ctr">
              <a:lnSpc>
                <a:spcPct val="100000"/>
              </a:lnSpc>
              <a:spcBef>
                <a:spcPts val="100"/>
              </a:spcBef>
            </a:pPr>
            <a:r>
              <a:rPr lang="en-US" sz="2800" dirty="0">
                <a:solidFill>
                  <a:srgbClr val="FFFFFF"/>
                </a:solidFill>
                <a:latin typeface="Times New Roman" pitchFamily="18" charset="0"/>
                <a:cs typeface="Times New Roman" pitchFamily="18" charset="0"/>
              </a:rPr>
              <a:t>TRUNG TÂM KIỂM SOÁT BỆNH TẬT</a:t>
            </a:r>
            <a:endParaRPr sz="2800" dirty="0">
              <a:latin typeface="Times New Roman" pitchFamily="18" charset="0"/>
              <a:cs typeface="Times New Roman" pitchFamily="18" charset="0"/>
            </a:endParaRPr>
          </a:p>
        </p:txBody>
      </p:sp>
      <p:cxnSp>
        <p:nvCxnSpPr>
          <p:cNvPr id="6" name="Straight Connector 5">
            <a:extLst>
              <a:ext uri="{FF2B5EF4-FFF2-40B4-BE49-F238E27FC236}">
                <a16:creationId xmlns="" xmlns:a16="http://schemas.microsoft.com/office/drawing/2014/main" id="{31F83DD1-5419-4558-8909-9938A2BF605D}"/>
              </a:ext>
            </a:extLst>
          </p:cNvPr>
          <p:cNvCxnSpPr/>
          <p:nvPr/>
        </p:nvCxnSpPr>
        <p:spPr>
          <a:xfrm>
            <a:off x="3124200" y="1143000"/>
            <a:ext cx="289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010400" cy="615553"/>
          </a:xfrm>
        </p:spPr>
        <p:txBody>
          <a:bodyPr/>
          <a:lstStyle/>
          <a:p>
            <a:pPr algn="ctr"/>
            <a:endParaRPr lang="en-US" dirty="0"/>
          </a:p>
        </p:txBody>
      </p:sp>
      <p:pic>
        <p:nvPicPr>
          <p:cNvPr id="4" name="Content Placeholder 3"/>
          <p:cNvPicPr>
            <a:picLocks noGrp="1" noChangeAspect="1"/>
          </p:cNvPicPr>
          <p:nvPr>
            <p:ph sz="half" idx="3"/>
          </p:nvPr>
        </p:nvPicPr>
        <p:blipFill>
          <a:blip r:embed="rId2" cstate="print">
            <a:extLst>
              <a:ext uri="{28A0092B-C50C-407E-A947-70E740481C1C}">
                <a14:useLocalDpi xmlns:a14="http://schemas.microsoft.com/office/drawing/2010/main" val="0"/>
              </a:ext>
            </a:extLst>
          </a:blip>
          <a:stretch>
            <a:fillRect/>
          </a:stretch>
        </p:blipFill>
        <p:spPr>
          <a:xfrm>
            <a:off x="1473104" y="0"/>
            <a:ext cx="6197791" cy="6858000"/>
          </a:xfrm>
        </p:spPr>
      </p:pic>
    </p:spTree>
    <p:extLst>
      <p:ext uri="{BB962C8B-B14F-4D97-AF65-F5344CB8AC3E}">
        <p14:creationId xmlns:p14="http://schemas.microsoft.com/office/powerpoint/2010/main" val="555413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1"/>
            <a:ext cx="8153400" cy="76200"/>
          </a:xfrm>
        </p:spPr>
        <p:txBody>
          <a:bodyPr/>
          <a:lstStyle/>
          <a:p>
            <a:pPr algn="ctr"/>
            <a:endParaRPr lang="en-US" dirty="0"/>
          </a:p>
        </p:txBody>
      </p:sp>
      <p:pic>
        <p:nvPicPr>
          <p:cNvPr id="4" name="Content Placeholder 3"/>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2502545" y="0"/>
            <a:ext cx="4138910" cy="6858000"/>
          </a:xfrm>
        </p:spPr>
      </p:pic>
    </p:spTree>
    <p:extLst>
      <p:ext uri="{BB962C8B-B14F-4D97-AF65-F5344CB8AC3E}">
        <p14:creationId xmlns:p14="http://schemas.microsoft.com/office/powerpoint/2010/main" val="251801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566711"/>
            <a:ext cx="9144000" cy="1489510"/>
          </a:xfrm>
          <a:prstGeom prst="rect">
            <a:avLst/>
          </a:prstGeom>
        </p:spPr>
        <p:txBody>
          <a:bodyPr vert="horz" wrap="square" lIns="0" tIns="12065" rIns="0" bIns="0" rtlCol="0">
            <a:spAutoFit/>
          </a:bodyPr>
          <a:lstStyle/>
          <a:p>
            <a:pPr marL="12700" algn="ctr">
              <a:lnSpc>
                <a:spcPct val="100000"/>
              </a:lnSpc>
              <a:spcBef>
                <a:spcPts val="95"/>
              </a:spcBef>
            </a:pPr>
            <a:r>
              <a:rPr lang="en-US" sz="4800" b="1" spc="-100" dirty="0">
                <a:solidFill>
                  <a:srgbClr val="FFFF00"/>
                </a:solidFill>
                <a:latin typeface="Arial" panose="020B0604020202020204" pitchFamily="34" charset="0"/>
                <a:cs typeface="Arial" panose="020B0604020202020204" pitchFamily="34" charset="0"/>
              </a:rPr>
              <a:t>CHẨN ĐOÁN BỆNH DO NHIỂM VI RÚT </a:t>
            </a:r>
            <a:r>
              <a:rPr lang="en-US" sz="4800" b="1" spc="-100" dirty="0" smtClean="0">
                <a:solidFill>
                  <a:srgbClr val="FFFF00"/>
                </a:solidFill>
                <a:latin typeface="Arial" panose="020B0604020202020204" pitchFamily="34" charset="0"/>
                <a:cs typeface="Arial" panose="020B0604020202020204" pitchFamily="34" charset="0"/>
              </a:rPr>
              <a:t>COVID-19</a:t>
            </a:r>
            <a:endParaRPr sz="4800" b="1" spc="-50"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4200" y="381000"/>
            <a:ext cx="2807970" cy="635000"/>
          </a:xfrm>
          <a:prstGeom prst="rect">
            <a:avLst/>
          </a:prstGeom>
        </p:spPr>
        <p:txBody>
          <a:bodyPr vert="horz" wrap="square" lIns="0" tIns="12065" rIns="0" bIns="0" rtlCol="0">
            <a:spAutoFit/>
          </a:bodyPr>
          <a:lstStyle/>
          <a:p>
            <a:pPr marL="12700">
              <a:lnSpc>
                <a:spcPct val="100000"/>
              </a:lnSpc>
              <a:spcBef>
                <a:spcPts val="95"/>
              </a:spcBef>
            </a:pPr>
            <a:r>
              <a:rPr spc="-100" dirty="0">
                <a:solidFill>
                  <a:srgbClr val="FFFF00"/>
                </a:solidFill>
              </a:rPr>
              <a:t>Yếu </a:t>
            </a:r>
            <a:r>
              <a:rPr spc="-20" dirty="0">
                <a:solidFill>
                  <a:srgbClr val="FFFF00"/>
                </a:solidFill>
              </a:rPr>
              <a:t>tố </a:t>
            </a:r>
            <a:r>
              <a:rPr spc="-5" dirty="0">
                <a:solidFill>
                  <a:srgbClr val="FFFF00"/>
                </a:solidFill>
              </a:rPr>
              <a:t>dịch</a:t>
            </a:r>
            <a:r>
              <a:rPr spc="15" dirty="0">
                <a:solidFill>
                  <a:srgbClr val="FFFF00"/>
                </a:solidFill>
              </a:rPr>
              <a:t> </a:t>
            </a:r>
            <a:r>
              <a:rPr spc="-50" dirty="0">
                <a:solidFill>
                  <a:srgbClr val="FFFF00"/>
                </a:solidFill>
              </a:rPr>
              <a:t>tễ</a:t>
            </a:r>
          </a:p>
        </p:txBody>
      </p:sp>
      <p:sp>
        <p:nvSpPr>
          <p:cNvPr id="3" name="object 3"/>
          <p:cNvSpPr txBox="1"/>
          <p:nvPr/>
        </p:nvSpPr>
        <p:spPr>
          <a:xfrm>
            <a:off x="547972" y="1600200"/>
            <a:ext cx="8208009" cy="5452775"/>
          </a:xfrm>
          <a:prstGeom prst="rect">
            <a:avLst/>
          </a:prstGeom>
        </p:spPr>
        <p:txBody>
          <a:bodyPr vert="horz" wrap="square" lIns="0" tIns="12700" rIns="0" bIns="0" rtlCol="0">
            <a:spAutoFit/>
          </a:bodyPr>
          <a:lstStyle/>
          <a:p>
            <a:pPr marL="355600" marR="5715" indent="-343535" algn="just">
              <a:lnSpc>
                <a:spcPct val="150000"/>
              </a:lnSpc>
              <a:spcBef>
                <a:spcPts val="100"/>
              </a:spcBef>
              <a:buFont typeface="Arial"/>
              <a:buChar char="•"/>
              <a:tabLst>
                <a:tab pos="355600" algn="l"/>
                <a:tab pos="356235" algn="l"/>
              </a:tabLst>
            </a:pPr>
            <a:r>
              <a:rPr sz="3200" spc="-5" dirty="0" err="1" smtClean="0">
                <a:solidFill>
                  <a:srgbClr val="FFFFFF"/>
                </a:solidFill>
                <a:latin typeface="Calibri"/>
                <a:cs typeface="Calibri"/>
              </a:rPr>
              <a:t>Sống</a:t>
            </a:r>
            <a:r>
              <a:rPr sz="3200" spc="-5" dirty="0" smtClean="0">
                <a:solidFill>
                  <a:srgbClr val="FFFFFF"/>
                </a:solidFill>
                <a:latin typeface="Calibri"/>
                <a:cs typeface="Calibri"/>
              </a:rPr>
              <a:t> </a:t>
            </a:r>
            <a:r>
              <a:rPr sz="3200" spc="-5" dirty="0" err="1" smtClean="0">
                <a:solidFill>
                  <a:srgbClr val="FFFFFF"/>
                </a:solidFill>
                <a:latin typeface="Calibri"/>
                <a:cs typeface="Calibri"/>
              </a:rPr>
              <a:t>hoặc</a:t>
            </a:r>
            <a:r>
              <a:rPr sz="3200" spc="-5" dirty="0" smtClean="0">
                <a:solidFill>
                  <a:srgbClr val="FFFFFF"/>
                </a:solidFill>
                <a:latin typeface="Calibri"/>
                <a:cs typeface="Calibri"/>
              </a:rPr>
              <a:t> </a:t>
            </a:r>
            <a:r>
              <a:rPr sz="3200" spc="-5" dirty="0" err="1" smtClean="0">
                <a:solidFill>
                  <a:srgbClr val="FFFFFF"/>
                </a:solidFill>
                <a:latin typeface="Calibri"/>
                <a:cs typeface="Calibri"/>
              </a:rPr>
              <a:t>đi</a:t>
            </a:r>
            <a:r>
              <a:rPr sz="3200" spc="-5" dirty="0" smtClean="0">
                <a:solidFill>
                  <a:srgbClr val="FFFFFF"/>
                </a:solidFill>
                <a:latin typeface="Calibri"/>
                <a:cs typeface="Calibri"/>
              </a:rPr>
              <a:t> du </a:t>
            </a:r>
            <a:r>
              <a:rPr sz="3200" dirty="0" err="1" smtClean="0">
                <a:solidFill>
                  <a:srgbClr val="FFFFFF"/>
                </a:solidFill>
                <a:latin typeface="Calibri"/>
                <a:cs typeface="Calibri"/>
              </a:rPr>
              <a:t>lịch</a:t>
            </a:r>
            <a:r>
              <a:rPr sz="3200" dirty="0" smtClean="0">
                <a:solidFill>
                  <a:srgbClr val="FFFFFF"/>
                </a:solidFill>
                <a:latin typeface="Calibri"/>
                <a:cs typeface="Calibri"/>
              </a:rPr>
              <a:t> </a:t>
            </a:r>
            <a:r>
              <a:rPr sz="3200" spc="-15" dirty="0" err="1" smtClean="0">
                <a:solidFill>
                  <a:srgbClr val="FFFFFF"/>
                </a:solidFill>
                <a:latin typeface="Calibri"/>
                <a:cs typeface="Calibri"/>
              </a:rPr>
              <a:t>tới</a:t>
            </a:r>
            <a:r>
              <a:rPr sz="3200" spc="-15" dirty="0" smtClean="0">
                <a:solidFill>
                  <a:srgbClr val="FFFFFF"/>
                </a:solidFill>
                <a:latin typeface="Calibri"/>
                <a:cs typeface="Calibri"/>
              </a:rPr>
              <a:t> </a:t>
            </a:r>
            <a:r>
              <a:rPr sz="3200" dirty="0" err="1" smtClean="0">
                <a:solidFill>
                  <a:srgbClr val="FFFFFF"/>
                </a:solidFill>
                <a:latin typeface="Calibri"/>
                <a:cs typeface="Calibri"/>
              </a:rPr>
              <a:t>vùng</a:t>
            </a:r>
            <a:r>
              <a:rPr sz="3200" dirty="0" smtClean="0">
                <a:solidFill>
                  <a:srgbClr val="FFFFFF"/>
                </a:solidFill>
                <a:latin typeface="Calibri"/>
                <a:cs typeface="Calibri"/>
              </a:rPr>
              <a:t> </a:t>
            </a:r>
            <a:r>
              <a:rPr sz="3200" spc="-15" dirty="0" err="1" smtClean="0">
                <a:solidFill>
                  <a:srgbClr val="FFFFFF"/>
                </a:solidFill>
                <a:latin typeface="Calibri"/>
                <a:cs typeface="Calibri"/>
              </a:rPr>
              <a:t>có</a:t>
            </a:r>
            <a:r>
              <a:rPr sz="3200" spc="-15" dirty="0" smtClean="0">
                <a:solidFill>
                  <a:srgbClr val="FFFFFF"/>
                </a:solidFill>
                <a:latin typeface="Calibri"/>
                <a:cs typeface="Calibri"/>
              </a:rPr>
              <a:t> </a:t>
            </a:r>
            <a:r>
              <a:rPr sz="3200" spc="-5" dirty="0" err="1" smtClean="0">
                <a:solidFill>
                  <a:srgbClr val="FFFFFF"/>
                </a:solidFill>
                <a:latin typeface="Calibri"/>
                <a:cs typeface="Calibri"/>
              </a:rPr>
              <a:t>bệnh</a:t>
            </a:r>
            <a:r>
              <a:rPr sz="3200" spc="-5" dirty="0" smtClean="0">
                <a:solidFill>
                  <a:srgbClr val="FFFFFF"/>
                </a:solidFill>
                <a:latin typeface="Calibri"/>
                <a:cs typeface="Calibri"/>
              </a:rPr>
              <a:t> </a:t>
            </a:r>
            <a:r>
              <a:rPr sz="3200" spc="-10" dirty="0" err="1" smtClean="0">
                <a:solidFill>
                  <a:srgbClr val="FFFFFF"/>
                </a:solidFill>
                <a:latin typeface="Calibri"/>
                <a:cs typeface="Calibri"/>
              </a:rPr>
              <a:t>nhân</a:t>
            </a:r>
            <a:r>
              <a:rPr sz="3200" spc="-10" dirty="0" smtClean="0">
                <a:solidFill>
                  <a:srgbClr val="FFFFFF"/>
                </a:solidFill>
                <a:latin typeface="Calibri"/>
                <a:cs typeface="Calibri"/>
              </a:rPr>
              <a:t> </a:t>
            </a:r>
            <a:r>
              <a:rPr lang="en-US" sz="3200" spc="-5" dirty="0" smtClean="0">
                <a:solidFill>
                  <a:srgbClr val="FFFFFF"/>
                </a:solidFill>
                <a:latin typeface="Calibri"/>
                <a:cs typeface="Calibri"/>
              </a:rPr>
              <a:t>COVID-19</a:t>
            </a:r>
            <a:r>
              <a:rPr sz="3200" spc="-5" dirty="0" smtClean="0">
                <a:solidFill>
                  <a:srgbClr val="FFFFFF"/>
                </a:solidFill>
                <a:latin typeface="Calibri"/>
                <a:cs typeface="Calibri"/>
              </a:rPr>
              <a:t> </a:t>
            </a:r>
            <a:r>
              <a:rPr sz="3200" spc="-15" dirty="0" err="1" smtClean="0">
                <a:solidFill>
                  <a:srgbClr val="FFFFFF"/>
                </a:solidFill>
                <a:latin typeface="Calibri"/>
                <a:cs typeface="Calibri"/>
              </a:rPr>
              <a:t>trong</a:t>
            </a:r>
            <a:r>
              <a:rPr sz="3200" spc="-15" dirty="0" smtClean="0">
                <a:solidFill>
                  <a:srgbClr val="FFFFFF"/>
                </a:solidFill>
                <a:latin typeface="Calibri"/>
                <a:cs typeface="Calibri"/>
              </a:rPr>
              <a:t>  </a:t>
            </a:r>
            <a:r>
              <a:rPr sz="3200" spc="-10" dirty="0" err="1" smtClean="0">
                <a:solidFill>
                  <a:srgbClr val="FFFFFF"/>
                </a:solidFill>
                <a:latin typeface="Calibri"/>
                <a:cs typeface="Calibri"/>
              </a:rPr>
              <a:t>vòng</a:t>
            </a:r>
            <a:r>
              <a:rPr sz="3200" spc="-10" dirty="0" smtClean="0">
                <a:solidFill>
                  <a:srgbClr val="FFFFFF"/>
                </a:solidFill>
                <a:latin typeface="Calibri"/>
                <a:cs typeface="Calibri"/>
              </a:rPr>
              <a:t> </a:t>
            </a:r>
            <a:r>
              <a:rPr sz="3200" spc="-5" dirty="0" smtClean="0">
                <a:solidFill>
                  <a:srgbClr val="FFFFFF"/>
                </a:solidFill>
                <a:latin typeface="Calibri"/>
                <a:cs typeface="Calibri"/>
              </a:rPr>
              <a:t>14 </a:t>
            </a:r>
            <a:r>
              <a:rPr sz="3200" spc="-30" dirty="0" err="1" smtClean="0">
                <a:solidFill>
                  <a:srgbClr val="FFFFFF"/>
                </a:solidFill>
                <a:latin typeface="Calibri"/>
                <a:cs typeface="Calibri"/>
              </a:rPr>
              <a:t>ngày</a:t>
            </a:r>
            <a:r>
              <a:rPr sz="3200" spc="-30" dirty="0" smtClean="0">
                <a:solidFill>
                  <a:srgbClr val="FFFFFF"/>
                </a:solidFill>
                <a:latin typeface="Calibri"/>
                <a:cs typeface="Calibri"/>
              </a:rPr>
              <a:t> </a:t>
            </a:r>
            <a:r>
              <a:rPr sz="3200" spc="-5" dirty="0" err="1" smtClean="0">
                <a:solidFill>
                  <a:srgbClr val="FFFFFF"/>
                </a:solidFill>
                <a:latin typeface="Calibri"/>
                <a:cs typeface="Calibri"/>
              </a:rPr>
              <a:t>trước</a:t>
            </a:r>
            <a:r>
              <a:rPr sz="3200" spc="-5" dirty="0" smtClean="0">
                <a:solidFill>
                  <a:srgbClr val="FFFFFF"/>
                </a:solidFill>
                <a:latin typeface="Calibri"/>
                <a:cs typeface="Calibri"/>
              </a:rPr>
              <a:t> </a:t>
            </a:r>
            <a:r>
              <a:rPr sz="3200" dirty="0" err="1" smtClean="0">
                <a:solidFill>
                  <a:srgbClr val="FFFFFF"/>
                </a:solidFill>
                <a:latin typeface="Calibri"/>
                <a:cs typeface="Calibri"/>
              </a:rPr>
              <a:t>khi</a:t>
            </a:r>
            <a:r>
              <a:rPr sz="3200" dirty="0" smtClean="0">
                <a:solidFill>
                  <a:srgbClr val="FFFFFF"/>
                </a:solidFill>
                <a:latin typeface="Calibri"/>
                <a:cs typeface="Calibri"/>
              </a:rPr>
              <a:t> </a:t>
            </a:r>
            <a:r>
              <a:rPr sz="3200" dirty="0" err="1" smtClean="0">
                <a:solidFill>
                  <a:srgbClr val="FFFFFF"/>
                </a:solidFill>
                <a:latin typeface="Calibri"/>
                <a:cs typeface="Calibri"/>
              </a:rPr>
              <a:t>khởi</a:t>
            </a:r>
            <a:r>
              <a:rPr sz="3200" spc="15" dirty="0" smtClean="0">
                <a:solidFill>
                  <a:srgbClr val="FFFFFF"/>
                </a:solidFill>
                <a:latin typeface="Calibri"/>
                <a:cs typeface="Calibri"/>
              </a:rPr>
              <a:t> </a:t>
            </a:r>
            <a:r>
              <a:rPr sz="3200" spc="-10" dirty="0" err="1" smtClean="0">
                <a:solidFill>
                  <a:srgbClr val="FFFFFF"/>
                </a:solidFill>
                <a:latin typeface="Calibri"/>
                <a:cs typeface="Calibri"/>
              </a:rPr>
              <a:t>phát</a:t>
            </a:r>
            <a:r>
              <a:rPr lang="en-US" sz="3200" spc="-10" dirty="0" smtClean="0">
                <a:solidFill>
                  <a:srgbClr val="FFFFFF"/>
                </a:solidFill>
                <a:latin typeface="Calibri"/>
                <a:cs typeface="Calibri"/>
              </a:rPr>
              <a:t>.</a:t>
            </a:r>
            <a:endParaRPr sz="3200" dirty="0" smtClean="0">
              <a:latin typeface="Calibri"/>
              <a:cs typeface="Calibri"/>
            </a:endParaRPr>
          </a:p>
          <a:p>
            <a:pPr marL="355600" marR="5715" indent="-343535" algn="just">
              <a:lnSpc>
                <a:spcPct val="150000"/>
              </a:lnSpc>
              <a:spcBef>
                <a:spcPts val="650"/>
              </a:spcBef>
              <a:buFont typeface="Arial"/>
              <a:buChar char="•"/>
              <a:tabLst>
                <a:tab pos="355600" algn="l"/>
                <a:tab pos="356235" algn="l"/>
              </a:tabLst>
            </a:pPr>
            <a:r>
              <a:rPr sz="3200" dirty="0" err="1" smtClean="0">
                <a:solidFill>
                  <a:srgbClr val="FFFFFF"/>
                </a:solidFill>
                <a:latin typeface="Calibri"/>
                <a:cs typeface="Calibri"/>
              </a:rPr>
              <a:t>Có</a:t>
            </a:r>
            <a:r>
              <a:rPr sz="3200" dirty="0" smtClean="0">
                <a:solidFill>
                  <a:srgbClr val="FFFFFF"/>
                </a:solidFill>
                <a:latin typeface="Calibri"/>
                <a:cs typeface="Calibri"/>
              </a:rPr>
              <a:t> </a:t>
            </a:r>
            <a:r>
              <a:rPr sz="3200" spc="-10" dirty="0" err="1" smtClean="0">
                <a:solidFill>
                  <a:srgbClr val="FFFFFF"/>
                </a:solidFill>
                <a:latin typeface="Calibri"/>
                <a:cs typeface="Calibri"/>
              </a:rPr>
              <a:t>mặt</a:t>
            </a:r>
            <a:r>
              <a:rPr sz="3200" spc="-10" dirty="0" smtClean="0">
                <a:solidFill>
                  <a:srgbClr val="FFFFFF"/>
                </a:solidFill>
                <a:latin typeface="Calibri"/>
                <a:cs typeface="Calibri"/>
              </a:rPr>
              <a:t> </a:t>
            </a:r>
            <a:r>
              <a:rPr sz="3200" spc="-20" dirty="0" err="1" smtClean="0">
                <a:solidFill>
                  <a:srgbClr val="FFFFFF"/>
                </a:solidFill>
                <a:latin typeface="Calibri"/>
                <a:cs typeface="Calibri"/>
              </a:rPr>
              <a:t>tại</a:t>
            </a:r>
            <a:r>
              <a:rPr sz="3200" spc="-20" dirty="0" smtClean="0">
                <a:solidFill>
                  <a:srgbClr val="FFFFFF"/>
                </a:solidFill>
                <a:latin typeface="Calibri"/>
                <a:cs typeface="Calibri"/>
              </a:rPr>
              <a:t> </a:t>
            </a:r>
            <a:r>
              <a:rPr sz="3200" spc="-15" dirty="0" err="1" smtClean="0">
                <a:solidFill>
                  <a:srgbClr val="FFFFFF"/>
                </a:solidFill>
                <a:latin typeface="Calibri"/>
                <a:cs typeface="Calibri"/>
              </a:rPr>
              <a:t>cơ</a:t>
            </a:r>
            <a:r>
              <a:rPr sz="3200" spc="-15" dirty="0" smtClean="0">
                <a:solidFill>
                  <a:srgbClr val="FFFFFF"/>
                </a:solidFill>
                <a:latin typeface="Calibri"/>
                <a:cs typeface="Calibri"/>
              </a:rPr>
              <a:t> </a:t>
            </a:r>
            <a:r>
              <a:rPr sz="3200" dirty="0" err="1" smtClean="0">
                <a:solidFill>
                  <a:srgbClr val="FFFFFF"/>
                </a:solidFill>
                <a:latin typeface="Calibri"/>
                <a:cs typeface="Calibri"/>
              </a:rPr>
              <a:t>sở</a:t>
            </a:r>
            <a:r>
              <a:rPr sz="3200" dirty="0" smtClean="0">
                <a:solidFill>
                  <a:srgbClr val="FFFFFF"/>
                </a:solidFill>
                <a:latin typeface="Calibri"/>
                <a:cs typeface="Calibri"/>
              </a:rPr>
              <a:t> y </a:t>
            </a:r>
            <a:r>
              <a:rPr sz="3200" spc="-25" dirty="0" err="1" smtClean="0">
                <a:solidFill>
                  <a:srgbClr val="FFFFFF"/>
                </a:solidFill>
                <a:latin typeface="Calibri"/>
                <a:cs typeface="Calibri"/>
              </a:rPr>
              <a:t>tế</a:t>
            </a:r>
            <a:r>
              <a:rPr sz="3200" spc="-25" dirty="0" smtClean="0">
                <a:solidFill>
                  <a:srgbClr val="FFFFFF"/>
                </a:solidFill>
                <a:latin typeface="Calibri"/>
                <a:cs typeface="Calibri"/>
              </a:rPr>
              <a:t> </a:t>
            </a:r>
            <a:r>
              <a:rPr sz="3200" spc="-15" dirty="0" err="1" smtClean="0">
                <a:solidFill>
                  <a:srgbClr val="FFFFFF"/>
                </a:solidFill>
                <a:latin typeface="Calibri"/>
                <a:cs typeface="Calibri"/>
              </a:rPr>
              <a:t>có</a:t>
            </a:r>
            <a:r>
              <a:rPr sz="3200" spc="-15" dirty="0" smtClean="0">
                <a:solidFill>
                  <a:srgbClr val="FFFFFF"/>
                </a:solidFill>
                <a:latin typeface="Calibri"/>
                <a:cs typeface="Calibri"/>
              </a:rPr>
              <a:t> </a:t>
            </a:r>
            <a:r>
              <a:rPr sz="3200" spc="-5" dirty="0" smtClean="0">
                <a:solidFill>
                  <a:srgbClr val="FFFFFF"/>
                </a:solidFill>
                <a:latin typeface="Calibri"/>
                <a:cs typeface="Calibri"/>
              </a:rPr>
              <a:t>BN </a:t>
            </a:r>
            <a:r>
              <a:rPr sz="3200" spc="-5" dirty="0" err="1" smtClean="0">
                <a:solidFill>
                  <a:srgbClr val="FFFFFF"/>
                </a:solidFill>
                <a:latin typeface="Calibri"/>
                <a:cs typeface="Calibri"/>
              </a:rPr>
              <a:t>đang</a:t>
            </a:r>
            <a:r>
              <a:rPr sz="3200" spc="-5" dirty="0" smtClean="0">
                <a:solidFill>
                  <a:srgbClr val="FFFFFF"/>
                </a:solidFill>
                <a:latin typeface="Calibri"/>
                <a:cs typeface="Calibri"/>
              </a:rPr>
              <a:t> </a:t>
            </a:r>
            <a:r>
              <a:rPr sz="3200" spc="-5" dirty="0" err="1" smtClean="0">
                <a:solidFill>
                  <a:srgbClr val="FFFFFF"/>
                </a:solidFill>
                <a:latin typeface="Calibri"/>
                <a:cs typeface="Calibri"/>
              </a:rPr>
              <a:t>điều</a:t>
            </a:r>
            <a:r>
              <a:rPr sz="3200" spc="-5" dirty="0" smtClean="0">
                <a:solidFill>
                  <a:srgbClr val="FFFFFF"/>
                </a:solidFill>
                <a:latin typeface="Calibri"/>
                <a:cs typeface="Calibri"/>
              </a:rPr>
              <a:t> </a:t>
            </a:r>
            <a:r>
              <a:rPr sz="3200" spc="-10" dirty="0" err="1" smtClean="0">
                <a:solidFill>
                  <a:srgbClr val="FFFFFF"/>
                </a:solidFill>
                <a:latin typeface="Calibri"/>
                <a:cs typeface="Calibri"/>
              </a:rPr>
              <a:t>trị</a:t>
            </a:r>
            <a:r>
              <a:rPr lang="en-US" sz="3200" spc="-10" dirty="0" smtClean="0">
                <a:solidFill>
                  <a:srgbClr val="FFFFFF"/>
                </a:solidFill>
                <a:latin typeface="Calibri"/>
                <a:cs typeface="Calibri"/>
              </a:rPr>
              <a:t> COVID-19</a:t>
            </a:r>
            <a:r>
              <a:rPr sz="3200" spc="-5" dirty="0" smtClean="0">
                <a:solidFill>
                  <a:srgbClr val="FFFFFF"/>
                </a:solidFill>
                <a:latin typeface="Calibri"/>
                <a:cs typeface="Calibri"/>
              </a:rPr>
              <a:t> </a:t>
            </a:r>
            <a:r>
              <a:rPr sz="3200" spc="-15" dirty="0" err="1" smtClean="0">
                <a:solidFill>
                  <a:srgbClr val="FFFFFF"/>
                </a:solidFill>
                <a:latin typeface="Calibri"/>
                <a:cs typeface="Calibri"/>
              </a:rPr>
              <a:t>trong</a:t>
            </a:r>
            <a:r>
              <a:rPr sz="3200" spc="-15" dirty="0" smtClean="0">
                <a:solidFill>
                  <a:srgbClr val="FFFFFF"/>
                </a:solidFill>
                <a:latin typeface="Calibri"/>
                <a:cs typeface="Calibri"/>
              </a:rPr>
              <a:t>  </a:t>
            </a:r>
            <a:r>
              <a:rPr sz="3200" spc="-10" dirty="0" err="1" smtClean="0">
                <a:solidFill>
                  <a:srgbClr val="FFFFFF"/>
                </a:solidFill>
                <a:latin typeface="Calibri"/>
                <a:cs typeface="Calibri"/>
              </a:rPr>
              <a:t>vòng</a:t>
            </a:r>
            <a:r>
              <a:rPr sz="3200" spc="-10" dirty="0" smtClean="0">
                <a:solidFill>
                  <a:srgbClr val="FFFFFF"/>
                </a:solidFill>
                <a:latin typeface="Calibri"/>
                <a:cs typeface="Calibri"/>
              </a:rPr>
              <a:t> </a:t>
            </a:r>
            <a:r>
              <a:rPr sz="3200" spc="-5" dirty="0" smtClean="0">
                <a:solidFill>
                  <a:srgbClr val="FFFFFF"/>
                </a:solidFill>
                <a:latin typeface="Calibri"/>
                <a:cs typeface="Calibri"/>
              </a:rPr>
              <a:t>14 </a:t>
            </a:r>
            <a:r>
              <a:rPr sz="3200" spc="-30" dirty="0" err="1" smtClean="0">
                <a:solidFill>
                  <a:srgbClr val="FFFFFF"/>
                </a:solidFill>
                <a:latin typeface="Calibri"/>
                <a:cs typeface="Calibri"/>
              </a:rPr>
              <a:t>ngày</a:t>
            </a:r>
            <a:r>
              <a:rPr lang="en-US" sz="3200" spc="-30" dirty="0" smtClean="0">
                <a:solidFill>
                  <a:srgbClr val="FFFFFF"/>
                </a:solidFill>
                <a:latin typeface="Calibri"/>
                <a:cs typeface="Calibri"/>
              </a:rPr>
              <a:t>.</a:t>
            </a:r>
            <a:endParaRPr sz="3200" dirty="0" smtClean="0">
              <a:latin typeface="Calibri"/>
              <a:cs typeface="Calibri"/>
            </a:endParaRPr>
          </a:p>
          <a:p>
            <a:pPr marL="355600" marR="5080" indent="-343535" algn="just">
              <a:lnSpc>
                <a:spcPct val="150000"/>
              </a:lnSpc>
              <a:spcBef>
                <a:spcPts val="650"/>
              </a:spcBef>
              <a:buFont typeface="Arial"/>
              <a:buChar char="•"/>
              <a:tabLst>
                <a:tab pos="355600" algn="l"/>
                <a:tab pos="356235" algn="l"/>
              </a:tabLst>
            </a:pPr>
            <a:r>
              <a:rPr sz="3200" dirty="0" err="1" smtClean="0">
                <a:solidFill>
                  <a:srgbClr val="FFFFFF"/>
                </a:solidFill>
                <a:latin typeface="Calibri"/>
                <a:cs typeface="Calibri"/>
              </a:rPr>
              <a:t>Có</a:t>
            </a:r>
            <a:r>
              <a:rPr sz="3200" dirty="0" smtClean="0">
                <a:solidFill>
                  <a:srgbClr val="FFFFFF"/>
                </a:solidFill>
                <a:latin typeface="Calibri"/>
                <a:cs typeface="Calibri"/>
              </a:rPr>
              <a:t> </a:t>
            </a:r>
            <a:r>
              <a:rPr sz="3200" spc="-5" dirty="0" err="1" smtClean="0">
                <a:solidFill>
                  <a:srgbClr val="FFFFFF"/>
                </a:solidFill>
                <a:latin typeface="Calibri"/>
                <a:cs typeface="Calibri"/>
              </a:rPr>
              <a:t>tiếp</a:t>
            </a:r>
            <a:r>
              <a:rPr sz="3200" spc="-5" dirty="0" smtClean="0">
                <a:solidFill>
                  <a:srgbClr val="FFFFFF"/>
                </a:solidFill>
                <a:latin typeface="Calibri"/>
                <a:cs typeface="Calibri"/>
              </a:rPr>
              <a:t> </a:t>
            </a:r>
            <a:r>
              <a:rPr sz="3200" spc="-5" dirty="0" err="1" smtClean="0">
                <a:solidFill>
                  <a:srgbClr val="FFFFFF"/>
                </a:solidFill>
                <a:latin typeface="Calibri"/>
                <a:cs typeface="Calibri"/>
              </a:rPr>
              <a:t>xúc</a:t>
            </a:r>
            <a:r>
              <a:rPr sz="3200" spc="-5" dirty="0" smtClean="0">
                <a:solidFill>
                  <a:srgbClr val="FFFFFF"/>
                </a:solidFill>
                <a:latin typeface="Calibri"/>
                <a:cs typeface="Calibri"/>
              </a:rPr>
              <a:t> </a:t>
            </a:r>
            <a:r>
              <a:rPr sz="3200" spc="-10" dirty="0" err="1" smtClean="0">
                <a:solidFill>
                  <a:srgbClr val="FFFFFF"/>
                </a:solidFill>
                <a:latin typeface="Calibri"/>
                <a:cs typeface="Calibri"/>
              </a:rPr>
              <a:t>với</a:t>
            </a:r>
            <a:r>
              <a:rPr sz="3200" spc="-10" dirty="0" smtClean="0">
                <a:solidFill>
                  <a:srgbClr val="FFFFFF"/>
                </a:solidFill>
                <a:latin typeface="Calibri"/>
                <a:cs typeface="Calibri"/>
              </a:rPr>
              <a:t> </a:t>
            </a:r>
            <a:r>
              <a:rPr sz="3200" spc="-5" dirty="0" err="1" smtClean="0">
                <a:solidFill>
                  <a:srgbClr val="FFFFFF"/>
                </a:solidFill>
                <a:latin typeface="Calibri"/>
                <a:cs typeface="Calibri"/>
              </a:rPr>
              <a:t>bệnh</a:t>
            </a:r>
            <a:r>
              <a:rPr sz="3200" spc="-5" dirty="0" smtClean="0">
                <a:solidFill>
                  <a:srgbClr val="FFFFFF"/>
                </a:solidFill>
                <a:latin typeface="Calibri"/>
                <a:cs typeface="Calibri"/>
              </a:rPr>
              <a:t> </a:t>
            </a:r>
            <a:r>
              <a:rPr sz="3200" spc="-5" dirty="0" err="1" smtClean="0">
                <a:solidFill>
                  <a:srgbClr val="FFFFFF"/>
                </a:solidFill>
                <a:latin typeface="Calibri"/>
                <a:cs typeface="Calibri"/>
              </a:rPr>
              <a:t>nhân</a:t>
            </a:r>
            <a:r>
              <a:rPr sz="3200" spc="-5" dirty="0" smtClean="0">
                <a:solidFill>
                  <a:srgbClr val="FFFFFF"/>
                </a:solidFill>
                <a:latin typeface="Calibri"/>
                <a:cs typeface="Calibri"/>
              </a:rPr>
              <a:t> </a:t>
            </a:r>
            <a:r>
              <a:rPr sz="3200" spc="-10" dirty="0" err="1" smtClean="0">
                <a:solidFill>
                  <a:srgbClr val="FFFFFF"/>
                </a:solidFill>
                <a:latin typeface="Calibri"/>
                <a:cs typeface="Calibri"/>
              </a:rPr>
              <a:t>được</a:t>
            </a:r>
            <a:r>
              <a:rPr sz="3200" spc="-10" dirty="0" smtClean="0">
                <a:solidFill>
                  <a:srgbClr val="FFFFFF"/>
                </a:solidFill>
                <a:latin typeface="Calibri"/>
                <a:cs typeface="Calibri"/>
              </a:rPr>
              <a:t> </a:t>
            </a:r>
            <a:r>
              <a:rPr sz="3200" spc="-20" dirty="0" err="1" smtClean="0">
                <a:solidFill>
                  <a:srgbClr val="FFFFFF"/>
                </a:solidFill>
                <a:latin typeface="Calibri"/>
                <a:cs typeface="Calibri"/>
              </a:rPr>
              <a:t>xác</a:t>
            </a:r>
            <a:r>
              <a:rPr sz="3200" spc="-20" dirty="0" smtClean="0">
                <a:solidFill>
                  <a:srgbClr val="FFFFFF"/>
                </a:solidFill>
                <a:latin typeface="Calibri"/>
                <a:cs typeface="Calibri"/>
              </a:rPr>
              <a:t> </a:t>
            </a:r>
            <a:r>
              <a:rPr sz="3200" spc="-5" dirty="0" err="1" smtClean="0">
                <a:solidFill>
                  <a:srgbClr val="FFFFFF"/>
                </a:solidFill>
                <a:latin typeface="Calibri"/>
                <a:cs typeface="Calibri"/>
              </a:rPr>
              <a:t>định</a:t>
            </a:r>
            <a:r>
              <a:rPr sz="3200" spc="-5" dirty="0" smtClean="0">
                <a:solidFill>
                  <a:srgbClr val="FFFFFF"/>
                </a:solidFill>
                <a:latin typeface="Calibri"/>
                <a:cs typeface="Calibri"/>
              </a:rPr>
              <a:t> </a:t>
            </a:r>
            <a:r>
              <a:rPr sz="3200" spc="-5" dirty="0" err="1" smtClean="0">
                <a:solidFill>
                  <a:srgbClr val="FFFFFF"/>
                </a:solidFill>
                <a:latin typeface="Calibri"/>
                <a:cs typeface="Calibri"/>
              </a:rPr>
              <a:t>nhiễm</a:t>
            </a:r>
            <a:r>
              <a:rPr sz="3200" spc="-5" dirty="0" smtClean="0">
                <a:solidFill>
                  <a:srgbClr val="FFFFFF"/>
                </a:solidFill>
                <a:latin typeface="Calibri"/>
                <a:cs typeface="Calibri"/>
              </a:rPr>
              <a:t> </a:t>
            </a:r>
            <a:r>
              <a:rPr lang="en-US" sz="3200" spc="-10" dirty="0" smtClean="0">
                <a:solidFill>
                  <a:srgbClr val="FFFFFF"/>
                </a:solidFill>
                <a:latin typeface="Calibri"/>
                <a:cs typeface="Calibri"/>
              </a:rPr>
              <a:t>COVID-19</a:t>
            </a:r>
            <a:r>
              <a:rPr sz="3200" spc="-10" dirty="0" smtClean="0">
                <a:solidFill>
                  <a:srgbClr val="FFFFFF"/>
                </a:solidFill>
                <a:latin typeface="Calibri"/>
                <a:cs typeface="Calibri"/>
              </a:rPr>
              <a:t>  </a:t>
            </a:r>
            <a:r>
              <a:rPr sz="3200" spc="-15" dirty="0" err="1" smtClean="0">
                <a:solidFill>
                  <a:srgbClr val="FFFFFF"/>
                </a:solidFill>
                <a:latin typeface="Calibri"/>
                <a:cs typeface="Calibri"/>
              </a:rPr>
              <a:t>trong</a:t>
            </a:r>
            <a:r>
              <a:rPr sz="3200" spc="-15" dirty="0" smtClean="0">
                <a:solidFill>
                  <a:srgbClr val="FFFFFF"/>
                </a:solidFill>
                <a:latin typeface="Calibri"/>
                <a:cs typeface="Calibri"/>
              </a:rPr>
              <a:t> </a:t>
            </a:r>
            <a:r>
              <a:rPr sz="3200" spc="-10" dirty="0" err="1" smtClean="0">
                <a:solidFill>
                  <a:srgbClr val="FFFFFF"/>
                </a:solidFill>
                <a:latin typeface="Calibri"/>
                <a:cs typeface="Calibri"/>
              </a:rPr>
              <a:t>vòng</a:t>
            </a:r>
            <a:r>
              <a:rPr sz="3200" spc="-10" dirty="0" smtClean="0">
                <a:solidFill>
                  <a:srgbClr val="FFFFFF"/>
                </a:solidFill>
                <a:latin typeface="Calibri"/>
                <a:cs typeface="Calibri"/>
              </a:rPr>
              <a:t> </a:t>
            </a:r>
            <a:r>
              <a:rPr sz="3200" spc="-5" dirty="0" smtClean="0">
                <a:solidFill>
                  <a:srgbClr val="FFFFFF"/>
                </a:solidFill>
                <a:latin typeface="Calibri"/>
                <a:cs typeface="Calibri"/>
              </a:rPr>
              <a:t>14</a:t>
            </a:r>
            <a:r>
              <a:rPr sz="3200" spc="20" dirty="0" smtClean="0">
                <a:solidFill>
                  <a:srgbClr val="FFFFFF"/>
                </a:solidFill>
                <a:latin typeface="Calibri"/>
                <a:cs typeface="Calibri"/>
              </a:rPr>
              <a:t> </a:t>
            </a:r>
            <a:r>
              <a:rPr sz="3200" spc="-60" dirty="0" err="1" smtClean="0">
                <a:solidFill>
                  <a:srgbClr val="FFFFFF"/>
                </a:solidFill>
                <a:latin typeface="Calibri"/>
                <a:cs typeface="Calibri"/>
              </a:rPr>
              <a:t>ngày</a:t>
            </a:r>
            <a:r>
              <a:rPr sz="3200" spc="-60" dirty="0" smtClean="0">
                <a:solidFill>
                  <a:srgbClr val="FFFFFF"/>
                </a:solidFill>
                <a:latin typeface="Calibri"/>
                <a:cs typeface="Calibri"/>
              </a:rPr>
              <a:t>.</a:t>
            </a:r>
            <a:endParaRPr sz="3200" dirty="0">
              <a:latin typeface="Calibri"/>
              <a:cs typeface="Calibri"/>
            </a:endParaRPr>
          </a:p>
        </p:txBody>
      </p:sp>
    </p:spTree>
    <p:extLst>
      <p:ext uri="{BB962C8B-B14F-4D97-AF65-F5344CB8AC3E}">
        <p14:creationId xmlns:p14="http://schemas.microsoft.com/office/powerpoint/2010/main" val="2098761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20289" y="354914"/>
            <a:ext cx="4503420" cy="635000"/>
          </a:xfrm>
          <a:prstGeom prst="rect">
            <a:avLst/>
          </a:prstGeom>
        </p:spPr>
        <p:txBody>
          <a:bodyPr vert="horz" wrap="square" lIns="0" tIns="12065" rIns="0" bIns="0" rtlCol="0">
            <a:spAutoFit/>
          </a:bodyPr>
          <a:lstStyle/>
          <a:p>
            <a:pPr marL="12700">
              <a:lnSpc>
                <a:spcPct val="100000"/>
              </a:lnSpc>
              <a:spcBef>
                <a:spcPts val="95"/>
              </a:spcBef>
            </a:pPr>
            <a:r>
              <a:rPr spc="-55" dirty="0">
                <a:solidFill>
                  <a:srgbClr val="FFFF00"/>
                </a:solidFill>
              </a:rPr>
              <a:t>Triệu </a:t>
            </a:r>
            <a:r>
              <a:rPr spc="-5" dirty="0">
                <a:solidFill>
                  <a:srgbClr val="FFFF00"/>
                </a:solidFill>
              </a:rPr>
              <a:t>chứng Lâm</a:t>
            </a:r>
            <a:r>
              <a:rPr spc="10" dirty="0">
                <a:solidFill>
                  <a:srgbClr val="FFFF00"/>
                </a:solidFill>
              </a:rPr>
              <a:t> </a:t>
            </a:r>
            <a:r>
              <a:rPr spc="-10" dirty="0">
                <a:solidFill>
                  <a:srgbClr val="FFFF00"/>
                </a:solidFill>
              </a:rPr>
              <a:t>sàng</a:t>
            </a:r>
          </a:p>
        </p:txBody>
      </p:sp>
      <p:sp>
        <p:nvSpPr>
          <p:cNvPr id="3" name="object 3"/>
          <p:cNvSpPr txBox="1"/>
          <p:nvPr/>
        </p:nvSpPr>
        <p:spPr>
          <a:xfrm>
            <a:off x="468274" y="1205327"/>
            <a:ext cx="4841240" cy="4708981"/>
          </a:xfrm>
          <a:prstGeom prst="rect">
            <a:avLst/>
          </a:prstGeom>
        </p:spPr>
        <p:txBody>
          <a:bodyPr vert="horz" wrap="square" lIns="0" tIns="91440" rIns="0" bIns="0" rtlCol="0">
            <a:spAutoFit/>
          </a:bodyPr>
          <a:lstStyle/>
          <a:p>
            <a:pPr marL="355600" indent="-342900">
              <a:lnSpc>
                <a:spcPct val="100000"/>
              </a:lnSpc>
              <a:spcBef>
                <a:spcPts val="720"/>
              </a:spcBef>
              <a:buFont typeface="Arial"/>
              <a:buChar char="•"/>
              <a:tabLst>
                <a:tab pos="354965" algn="l"/>
                <a:tab pos="355600" algn="l"/>
              </a:tabLst>
            </a:pPr>
            <a:r>
              <a:rPr sz="2600" spc="-5" dirty="0">
                <a:solidFill>
                  <a:srgbClr val="FFFF00"/>
                </a:solidFill>
                <a:latin typeface="Calibri"/>
                <a:cs typeface="Calibri"/>
              </a:rPr>
              <a:t>Thời </a:t>
            </a:r>
            <a:r>
              <a:rPr sz="2600" dirty="0">
                <a:solidFill>
                  <a:srgbClr val="FFFF00"/>
                </a:solidFill>
                <a:latin typeface="Calibri"/>
                <a:cs typeface="Calibri"/>
              </a:rPr>
              <a:t>gian ủ </a:t>
            </a:r>
            <a:r>
              <a:rPr sz="2600" spc="-5" dirty="0">
                <a:solidFill>
                  <a:srgbClr val="FFFF00"/>
                </a:solidFill>
                <a:latin typeface="Calibri"/>
                <a:cs typeface="Calibri"/>
              </a:rPr>
              <a:t>bệnh</a:t>
            </a:r>
            <a:r>
              <a:rPr sz="2600" spc="-5" dirty="0">
                <a:solidFill>
                  <a:srgbClr val="FFFFFF"/>
                </a:solidFill>
                <a:latin typeface="Calibri"/>
                <a:cs typeface="Calibri"/>
              </a:rPr>
              <a:t>: </a:t>
            </a:r>
            <a:r>
              <a:rPr lang="vi-VN" sz="2600" dirty="0">
                <a:solidFill>
                  <a:srgbClr val="FFFFFF"/>
                </a:solidFill>
                <a:latin typeface="Calibri"/>
                <a:cs typeface="Calibri"/>
              </a:rPr>
              <a:t>trong vòng</a:t>
            </a:r>
            <a:r>
              <a:rPr sz="2600" dirty="0">
                <a:solidFill>
                  <a:srgbClr val="FFFFFF"/>
                </a:solidFill>
                <a:latin typeface="Calibri"/>
                <a:cs typeface="Calibri"/>
              </a:rPr>
              <a:t> 14</a:t>
            </a:r>
            <a:r>
              <a:rPr sz="2600" spc="-110" dirty="0">
                <a:solidFill>
                  <a:srgbClr val="FFFFFF"/>
                </a:solidFill>
                <a:latin typeface="Calibri"/>
                <a:cs typeface="Calibri"/>
              </a:rPr>
              <a:t> </a:t>
            </a:r>
            <a:r>
              <a:rPr sz="2600" spc="-30" dirty="0" err="1">
                <a:solidFill>
                  <a:srgbClr val="FFFFFF"/>
                </a:solidFill>
                <a:latin typeface="Calibri"/>
                <a:cs typeface="Calibri"/>
              </a:rPr>
              <a:t>ngày</a:t>
            </a:r>
            <a:r>
              <a:rPr lang="vi-VN" sz="2600" spc="-30" dirty="0">
                <a:solidFill>
                  <a:srgbClr val="FFFFFF"/>
                </a:solidFill>
                <a:latin typeface="Calibri"/>
                <a:cs typeface="Calibri"/>
              </a:rPr>
              <a:t>, trung bình 6 ngày</a:t>
            </a:r>
            <a:endParaRPr sz="2600" dirty="0">
              <a:latin typeface="Calibri"/>
              <a:cs typeface="Calibri"/>
            </a:endParaRPr>
          </a:p>
          <a:p>
            <a:pPr marL="355600" indent="-342900">
              <a:lnSpc>
                <a:spcPct val="100000"/>
              </a:lnSpc>
              <a:spcBef>
                <a:spcPts val="625"/>
              </a:spcBef>
              <a:buFont typeface="Arial"/>
              <a:buChar char="•"/>
              <a:tabLst>
                <a:tab pos="354965" algn="l"/>
                <a:tab pos="355600" algn="l"/>
              </a:tabLst>
            </a:pPr>
            <a:r>
              <a:rPr sz="2600" spc="-30" dirty="0">
                <a:solidFill>
                  <a:srgbClr val="FFFF00"/>
                </a:solidFill>
                <a:latin typeface="Calibri"/>
                <a:cs typeface="Calibri"/>
              </a:rPr>
              <a:t>Triệu </a:t>
            </a:r>
            <a:r>
              <a:rPr sz="2600" dirty="0">
                <a:solidFill>
                  <a:srgbClr val="FFFF00"/>
                </a:solidFill>
                <a:latin typeface="Calibri"/>
                <a:cs typeface="Calibri"/>
              </a:rPr>
              <a:t>chứng lâm</a:t>
            </a:r>
            <a:r>
              <a:rPr sz="2600" spc="-45" dirty="0">
                <a:solidFill>
                  <a:srgbClr val="FFFF00"/>
                </a:solidFill>
                <a:latin typeface="Calibri"/>
                <a:cs typeface="Calibri"/>
              </a:rPr>
              <a:t> </a:t>
            </a:r>
            <a:r>
              <a:rPr sz="2600" spc="-5" dirty="0">
                <a:solidFill>
                  <a:srgbClr val="FFFF00"/>
                </a:solidFill>
                <a:latin typeface="Calibri"/>
                <a:cs typeface="Calibri"/>
              </a:rPr>
              <a:t>sàng:</a:t>
            </a:r>
            <a:endParaRPr sz="2600" dirty="0">
              <a:latin typeface="Calibri"/>
              <a:cs typeface="Calibri"/>
            </a:endParaRPr>
          </a:p>
          <a:p>
            <a:pPr marL="469900">
              <a:lnSpc>
                <a:spcPct val="100000"/>
              </a:lnSpc>
              <a:spcBef>
                <a:spcPts val="625"/>
              </a:spcBef>
            </a:pPr>
            <a:r>
              <a:rPr sz="2600" dirty="0">
                <a:solidFill>
                  <a:srgbClr val="FFFFFF"/>
                </a:solidFill>
                <a:latin typeface="Arial"/>
                <a:cs typeface="Arial"/>
              </a:rPr>
              <a:t>– </a:t>
            </a:r>
            <a:r>
              <a:rPr sz="2600" spc="-5" dirty="0">
                <a:solidFill>
                  <a:srgbClr val="FFFFFF"/>
                </a:solidFill>
                <a:latin typeface="Calibri"/>
                <a:cs typeface="Calibri"/>
              </a:rPr>
              <a:t>Sốt</a:t>
            </a:r>
            <a:r>
              <a:rPr sz="2600" spc="85" dirty="0">
                <a:solidFill>
                  <a:srgbClr val="FFFFFF"/>
                </a:solidFill>
                <a:latin typeface="Calibri"/>
                <a:cs typeface="Calibri"/>
              </a:rPr>
              <a:t> </a:t>
            </a:r>
            <a:r>
              <a:rPr sz="2600" dirty="0">
                <a:solidFill>
                  <a:srgbClr val="FFFFFF"/>
                </a:solidFill>
                <a:latin typeface="Calibri"/>
                <a:cs typeface="Calibri"/>
              </a:rPr>
              <a:t>(98%);</a:t>
            </a:r>
            <a:endParaRPr sz="2600" dirty="0">
              <a:latin typeface="Calibri"/>
              <a:cs typeface="Calibri"/>
            </a:endParaRPr>
          </a:p>
          <a:p>
            <a:pPr marL="469900">
              <a:lnSpc>
                <a:spcPct val="100000"/>
              </a:lnSpc>
              <a:spcBef>
                <a:spcPts val="625"/>
              </a:spcBef>
            </a:pPr>
            <a:r>
              <a:rPr sz="2600" dirty="0">
                <a:solidFill>
                  <a:srgbClr val="FFFFFF"/>
                </a:solidFill>
                <a:latin typeface="Arial"/>
                <a:cs typeface="Arial"/>
              </a:rPr>
              <a:t>– </a:t>
            </a:r>
            <a:r>
              <a:rPr sz="2600" spc="-5" dirty="0">
                <a:solidFill>
                  <a:srgbClr val="FFFFFF"/>
                </a:solidFill>
                <a:latin typeface="Calibri"/>
                <a:cs typeface="Calibri"/>
              </a:rPr>
              <a:t>Ho</a:t>
            </a:r>
            <a:r>
              <a:rPr sz="2600" spc="85" dirty="0">
                <a:solidFill>
                  <a:srgbClr val="FFFFFF"/>
                </a:solidFill>
                <a:latin typeface="Calibri"/>
                <a:cs typeface="Calibri"/>
              </a:rPr>
              <a:t> </a:t>
            </a:r>
            <a:r>
              <a:rPr sz="2600" dirty="0">
                <a:solidFill>
                  <a:srgbClr val="FFFFFF"/>
                </a:solidFill>
                <a:latin typeface="Calibri"/>
                <a:cs typeface="Calibri"/>
              </a:rPr>
              <a:t>(76%);</a:t>
            </a:r>
            <a:endParaRPr sz="2600" dirty="0">
              <a:latin typeface="Calibri"/>
              <a:cs typeface="Calibri"/>
            </a:endParaRPr>
          </a:p>
          <a:p>
            <a:pPr marL="756285" lvl="1" indent="-287020">
              <a:lnSpc>
                <a:spcPct val="100000"/>
              </a:lnSpc>
              <a:spcBef>
                <a:spcPts val="625"/>
              </a:spcBef>
              <a:buFont typeface="Arial"/>
              <a:buChar char="–"/>
              <a:tabLst>
                <a:tab pos="756920" algn="l"/>
              </a:tabLst>
            </a:pPr>
            <a:r>
              <a:rPr sz="2600" dirty="0">
                <a:solidFill>
                  <a:srgbClr val="FFFFFF"/>
                </a:solidFill>
                <a:latin typeface="Calibri"/>
                <a:cs typeface="Calibri"/>
              </a:rPr>
              <a:t>Khó thở</a:t>
            </a:r>
            <a:r>
              <a:rPr sz="2600" spc="-35" dirty="0">
                <a:solidFill>
                  <a:srgbClr val="FFFFFF"/>
                </a:solidFill>
                <a:latin typeface="Calibri"/>
                <a:cs typeface="Calibri"/>
              </a:rPr>
              <a:t> </a:t>
            </a:r>
            <a:r>
              <a:rPr sz="2600" dirty="0">
                <a:solidFill>
                  <a:srgbClr val="FFFFFF"/>
                </a:solidFill>
                <a:latin typeface="Calibri"/>
                <a:cs typeface="Calibri"/>
              </a:rPr>
              <a:t>(55%)</a:t>
            </a:r>
            <a:endParaRPr sz="2600" dirty="0">
              <a:latin typeface="Calibri"/>
              <a:cs typeface="Calibri"/>
            </a:endParaRPr>
          </a:p>
          <a:p>
            <a:pPr marL="756285" lvl="1" indent="-287020">
              <a:lnSpc>
                <a:spcPct val="100000"/>
              </a:lnSpc>
              <a:spcBef>
                <a:spcPts val="625"/>
              </a:spcBef>
              <a:buFont typeface="Arial"/>
              <a:buChar char="–"/>
              <a:tabLst>
                <a:tab pos="756920" algn="l"/>
              </a:tabLst>
            </a:pPr>
            <a:r>
              <a:rPr sz="2600" dirty="0">
                <a:solidFill>
                  <a:srgbClr val="FFFFFF"/>
                </a:solidFill>
                <a:latin typeface="Calibri"/>
                <a:cs typeface="Calibri"/>
              </a:rPr>
              <a:t>Đau </a:t>
            </a:r>
            <a:r>
              <a:rPr sz="2600" spc="-5" dirty="0">
                <a:solidFill>
                  <a:srgbClr val="FFFFFF"/>
                </a:solidFill>
                <a:latin typeface="Calibri"/>
                <a:cs typeface="Calibri"/>
              </a:rPr>
              <a:t>mỏi người</a:t>
            </a:r>
            <a:r>
              <a:rPr sz="2600" spc="-25" dirty="0">
                <a:solidFill>
                  <a:srgbClr val="FFFFFF"/>
                </a:solidFill>
                <a:latin typeface="Calibri"/>
                <a:cs typeface="Calibri"/>
              </a:rPr>
              <a:t> </a:t>
            </a:r>
            <a:r>
              <a:rPr sz="2600" dirty="0">
                <a:solidFill>
                  <a:srgbClr val="FFFFFF"/>
                </a:solidFill>
                <a:latin typeface="Calibri"/>
                <a:cs typeface="Calibri"/>
              </a:rPr>
              <a:t>(44%)</a:t>
            </a:r>
            <a:endParaRPr sz="2600" dirty="0">
              <a:latin typeface="Calibri"/>
              <a:cs typeface="Calibri"/>
            </a:endParaRPr>
          </a:p>
          <a:p>
            <a:pPr marL="756285" lvl="1" indent="-287020">
              <a:lnSpc>
                <a:spcPct val="100000"/>
              </a:lnSpc>
              <a:spcBef>
                <a:spcPts val="625"/>
              </a:spcBef>
              <a:buFont typeface="Arial"/>
              <a:buChar char="–"/>
              <a:tabLst>
                <a:tab pos="756920" algn="l"/>
              </a:tabLst>
            </a:pPr>
            <a:r>
              <a:rPr sz="2600" spc="-50" dirty="0">
                <a:solidFill>
                  <a:srgbClr val="FFFFFF"/>
                </a:solidFill>
                <a:latin typeface="Calibri"/>
                <a:cs typeface="Calibri"/>
              </a:rPr>
              <a:t>Tăng </a:t>
            </a:r>
            <a:r>
              <a:rPr sz="2600" spc="-5" dirty="0">
                <a:solidFill>
                  <a:srgbClr val="FFFFFF"/>
                </a:solidFill>
                <a:latin typeface="Calibri"/>
                <a:cs typeface="Calibri"/>
              </a:rPr>
              <a:t>tiết </a:t>
            </a:r>
            <a:r>
              <a:rPr sz="2600" dirty="0">
                <a:solidFill>
                  <a:srgbClr val="FFFFFF"/>
                </a:solidFill>
                <a:latin typeface="Calibri"/>
                <a:cs typeface="Calibri"/>
              </a:rPr>
              <a:t>đờm </a:t>
            </a:r>
            <a:r>
              <a:rPr sz="2600" spc="-5" dirty="0">
                <a:solidFill>
                  <a:srgbClr val="FFFFFF"/>
                </a:solidFill>
                <a:latin typeface="Calibri"/>
                <a:cs typeface="Calibri"/>
              </a:rPr>
              <a:t>dãi </a:t>
            </a:r>
            <a:r>
              <a:rPr sz="2600" dirty="0">
                <a:solidFill>
                  <a:srgbClr val="FFFFFF"/>
                </a:solidFill>
                <a:latin typeface="Calibri"/>
                <a:cs typeface="Calibri"/>
              </a:rPr>
              <a:t>(28%)</a:t>
            </a:r>
            <a:endParaRPr sz="2600" dirty="0">
              <a:latin typeface="Calibri"/>
              <a:cs typeface="Calibri"/>
            </a:endParaRPr>
          </a:p>
          <a:p>
            <a:pPr marL="756285" lvl="1" indent="-287020">
              <a:lnSpc>
                <a:spcPct val="100000"/>
              </a:lnSpc>
              <a:spcBef>
                <a:spcPts val="625"/>
              </a:spcBef>
              <a:buFont typeface="Arial"/>
              <a:buChar char="–"/>
              <a:tabLst>
                <a:tab pos="756920" algn="l"/>
              </a:tabLst>
            </a:pPr>
            <a:r>
              <a:rPr sz="2600" dirty="0">
                <a:solidFill>
                  <a:srgbClr val="FFFFFF"/>
                </a:solidFill>
                <a:latin typeface="Calibri"/>
                <a:cs typeface="Calibri"/>
              </a:rPr>
              <a:t>Đau đầu</a:t>
            </a:r>
            <a:r>
              <a:rPr sz="2600" spc="-15" dirty="0">
                <a:solidFill>
                  <a:srgbClr val="FFFFFF"/>
                </a:solidFill>
                <a:latin typeface="Calibri"/>
                <a:cs typeface="Calibri"/>
              </a:rPr>
              <a:t> </a:t>
            </a:r>
            <a:r>
              <a:rPr sz="2600" dirty="0">
                <a:solidFill>
                  <a:srgbClr val="FFFFFF"/>
                </a:solidFill>
                <a:latin typeface="Calibri"/>
                <a:cs typeface="Calibri"/>
              </a:rPr>
              <a:t>(8%)</a:t>
            </a:r>
            <a:endParaRPr sz="2600" dirty="0">
              <a:latin typeface="Calibri"/>
              <a:cs typeface="Calibri"/>
            </a:endParaRPr>
          </a:p>
          <a:p>
            <a:pPr marL="756285" lvl="1" indent="-287020">
              <a:lnSpc>
                <a:spcPct val="100000"/>
              </a:lnSpc>
              <a:spcBef>
                <a:spcPts val="625"/>
              </a:spcBef>
              <a:buFont typeface="Arial"/>
              <a:buChar char="–"/>
              <a:tabLst>
                <a:tab pos="756920" algn="l"/>
              </a:tabLst>
            </a:pPr>
            <a:r>
              <a:rPr sz="2600" dirty="0">
                <a:solidFill>
                  <a:srgbClr val="FFFFFF"/>
                </a:solidFill>
                <a:latin typeface="Calibri"/>
                <a:cs typeface="Calibri"/>
              </a:rPr>
              <a:t>Đi </a:t>
            </a:r>
            <a:r>
              <a:rPr sz="2600" spc="-5" dirty="0">
                <a:solidFill>
                  <a:srgbClr val="FFFFFF"/>
                </a:solidFill>
                <a:latin typeface="Calibri"/>
                <a:cs typeface="Calibri"/>
              </a:rPr>
              <a:t>ngoài phân </a:t>
            </a:r>
            <a:r>
              <a:rPr sz="2600" dirty="0">
                <a:solidFill>
                  <a:srgbClr val="FFFFFF"/>
                </a:solidFill>
                <a:latin typeface="Calibri"/>
                <a:cs typeface="Calibri"/>
              </a:rPr>
              <a:t>lỏng</a:t>
            </a:r>
            <a:r>
              <a:rPr sz="2600" spc="-40" dirty="0">
                <a:solidFill>
                  <a:srgbClr val="FFFFFF"/>
                </a:solidFill>
                <a:latin typeface="Calibri"/>
                <a:cs typeface="Calibri"/>
              </a:rPr>
              <a:t> </a:t>
            </a:r>
            <a:r>
              <a:rPr sz="2600" dirty="0">
                <a:solidFill>
                  <a:srgbClr val="FFFFFF"/>
                </a:solidFill>
                <a:latin typeface="Calibri"/>
                <a:cs typeface="Calibri"/>
              </a:rPr>
              <a:t>(3%)</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6754" y="423163"/>
            <a:ext cx="7130415" cy="635000"/>
          </a:xfrm>
          <a:prstGeom prst="rect">
            <a:avLst/>
          </a:prstGeom>
        </p:spPr>
        <p:txBody>
          <a:bodyPr vert="horz" wrap="square" lIns="0" tIns="12065" rIns="0" bIns="0" rtlCol="0">
            <a:spAutoFit/>
          </a:bodyPr>
          <a:lstStyle/>
          <a:p>
            <a:pPr marL="38100">
              <a:lnSpc>
                <a:spcPct val="100000"/>
              </a:lnSpc>
              <a:spcBef>
                <a:spcPts val="95"/>
              </a:spcBef>
            </a:pPr>
            <a:r>
              <a:rPr spc="-5" dirty="0">
                <a:solidFill>
                  <a:srgbClr val="FFFF00"/>
                </a:solidFill>
              </a:rPr>
              <a:t>Một số </a:t>
            </a:r>
            <a:r>
              <a:rPr spc="-10" dirty="0">
                <a:solidFill>
                  <a:srgbClr val="FFFF00"/>
                </a:solidFill>
              </a:rPr>
              <a:t>biểu hiện </a:t>
            </a:r>
            <a:r>
              <a:rPr spc="-5" dirty="0">
                <a:solidFill>
                  <a:srgbClr val="FFFF00"/>
                </a:solidFill>
              </a:rPr>
              <a:t>khác của </a:t>
            </a:r>
            <a:r>
              <a:rPr spc="-5" dirty="0" err="1">
                <a:solidFill>
                  <a:srgbClr val="FFFF00"/>
                </a:solidFill>
              </a:rPr>
              <a:t>bệnh</a:t>
            </a:r>
            <a:r>
              <a:rPr spc="-15" dirty="0">
                <a:solidFill>
                  <a:srgbClr val="FFFF00"/>
                </a:solidFill>
              </a:rPr>
              <a:t> </a:t>
            </a:r>
            <a:endParaRPr sz="3975" baseline="25157" dirty="0">
              <a:solidFill>
                <a:srgbClr val="FFFF00"/>
              </a:solidFill>
            </a:endParaRPr>
          </a:p>
        </p:txBody>
      </p:sp>
      <p:sp>
        <p:nvSpPr>
          <p:cNvPr id="3" name="object 3"/>
          <p:cNvSpPr txBox="1"/>
          <p:nvPr/>
        </p:nvSpPr>
        <p:spPr>
          <a:xfrm>
            <a:off x="535940" y="1528306"/>
            <a:ext cx="3353435" cy="2924175"/>
          </a:xfrm>
          <a:prstGeom prst="rect">
            <a:avLst/>
          </a:prstGeom>
        </p:spPr>
        <p:txBody>
          <a:bodyPr vert="horz" wrap="square" lIns="0" tIns="97155" rIns="0" bIns="0" rtlCol="0">
            <a:spAutoFit/>
          </a:bodyPr>
          <a:lstStyle/>
          <a:p>
            <a:pPr marL="355600" indent="-343535">
              <a:lnSpc>
                <a:spcPct val="100000"/>
              </a:lnSpc>
              <a:spcBef>
                <a:spcPts val="765"/>
              </a:spcBef>
              <a:buFont typeface="Arial"/>
              <a:buChar char="•"/>
              <a:tabLst>
                <a:tab pos="355600" algn="l"/>
                <a:tab pos="356235" algn="l"/>
              </a:tabLst>
            </a:pPr>
            <a:r>
              <a:rPr sz="2600" spc="-5" dirty="0">
                <a:solidFill>
                  <a:srgbClr val="FFFFFF"/>
                </a:solidFill>
                <a:latin typeface="Calibri"/>
                <a:cs typeface="Calibri"/>
              </a:rPr>
              <a:t>Các biến </a:t>
            </a:r>
            <a:r>
              <a:rPr sz="2600" dirty="0">
                <a:solidFill>
                  <a:srgbClr val="FFFFFF"/>
                </a:solidFill>
                <a:latin typeface="Calibri"/>
                <a:cs typeface="Calibri"/>
              </a:rPr>
              <a:t>chứng</a:t>
            </a:r>
            <a:r>
              <a:rPr sz="2600" spc="-60" dirty="0">
                <a:solidFill>
                  <a:srgbClr val="FFFFFF"/>
                </a:solidFill>
                <a:latin typeface="Calibri"/>
                <a:cs typeface="Calibri"/>
              </a:rPr>
              <a:t> </a:t>
            </a:r>
            <a:r>
              <a:rPr sz="2600" spc="-5" dirty="0">
                <a:solidFill>
                  <a:srgbClr val="FFFFFF"/>
                </a:solidFill>
                <a:latin typeface="Calibri"/>
                <a:cs typeface="Calibri"/>
              </a:rPr>
              <a:t>nặng:</a:t>
            </a:r>
            <a:endParaRPr sz="2600" dirty="0">
              <a:latin typeface="Calibri"/>
              <a:cs typeface="Calibri"/>
            </a:endParaRPr>
          </a:p>
          <a:p>
            <a:pPr marL="756285" lvl="1" indent="-287020">
              <a:lnSpc>
                <a:spcPct val="100000"/>
              </a:lnSpc>
              <a:spcBef>
                <a:spcPts val="555"/>
              </a:spcBef>
              <a:buFont typeface="Arial"/>
              <a:buChar char="–"/>
              <a:tabLst>
                <a:tab pos="756285" algn="l"/>
                <a:tab pos="756920" algn="l"/>
              </a:tabLst>
            </a:pPr>
            <a:r>
              <a:rPr sz="2200" spc="-10" dirty="0">
                <a:solidFill>
                  <a:srgbClr val="FFFFFF"/>
                </a:solidFill>
                <a:latin typeface="Calibri"/>
                <a:cs typeface="Calibri"/>
              </a:rPr>
              <a:t>Suy </a:t>
            </a:r>
            <a:r>
              <a:rPr sz="2200" spc="-5" dirty="0">
                <a:solidFill>
                  <a:srgbClr val="FFFFFF"/>
                </a:solidFill>
                <a:latin typeface="Calibri"/>
                <a:cs typeface="Calibri"/>
              </a:rPr>
              <a:t>hô </a:t>
            </a:r>
            <a:r>
              <a:rPr sz="2200" spc="-10" dirty="0">
                <a:solidFill>
                  <a:srgbClr val="FFFFFF"/>
                </a:solidFill>
                <a:latin typeface="Calibri"/>
                <a:cs typeface="Calibri"/>
              </a:rPr>
              <a:t>hấp</a:t>
            </a:r>
            <a:r>
              <a:rPr sz="2200" dirty="0">
                <a:solidFill>
                  <a:srgbClr val="FFFFFF"/>
                </a:solidFill>
                <a:latin typeface="Calibri"/>
                <a:cs typeface="Calibri"/>
              </a:rPr>
              <a:t> </a:t>
            </a:r>
            <a:r>
              <a:rPr sz="2200" spc="-10" dirty="0">
                <a:solidFill>
                  <a:srgbClr val="FFFFFF"/>
                </a:solidFill>
                <a:latin typeface="Calibri"/>
                <a:cs typeface="Calibri"/>
              </a:rPr>
              <a:t>cấp:</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spc="-10" dirty="0">
                <a:solidFill>
                  <a:srgbClr val="FFFFFF"/>
                </a:solidFill>
                <a:latin typeface="Calibri"/>
                <a:cs typeface="Calibri"/>
              </a:rPr>
              <a:t>Suy </a:t>
            </a:r>
            <a:r>
              <a:rPr sz="2200" spc="-5" dirty="0">
                <a:solidFill>
                  <a:srgbClr val="FFFFFF"/>
                </a:solidFill>
                <a:latin typeface="Calibri"/>
                <a:cs typeface="Calibri"/>
              </a:rPr>
              <a:t>tim</a:t>
            </a:r>
            <a:r>
              <a:rPr sz="2200" spc="15" dirty="0">
                <a:solidFill>
                  <a:srgbClr val="FFFFFF"/>
                </a:solidFill>
                <a:latin typeface="Calibri"/>
                <a:cs typeface="Calibri"/>
              </a:rPr>
              <a:t> </a:t>
            </a:r>
            <a:r>
              <a:rPr sz="2200" spc="-10" dirty="0">
                <a:solidFill>
                  <a:srgbClr val="FFFFFF"/>
                </a:solidFill>
                <a:latin typeface="Calibri"/>
                <a:cs typeface="Calibri"/>
              </a:rPr>
              <a:t>cấp:</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spc="-10" dirty="0">
                <a:solidFill>
                  <a:srgbClr val="FFFFFF"/>
                </a:solidFill>
                <a:latin typeface="Calibri"/>
                <a:cs typeface="Calibri"/>
              </a:rPr>
              <a:t>Suy </a:t>
            </a:r>
            <a:r>
              <a:rPr sz="2200" spc="-5" dirty="0">
                <a:solidFill>
                  <a:srgbClr val="FFFFFF"/>
                </a:solidFill>
                <a:latin typeface="Calibri"/>
                <a:cs typeface="Calibri"/>
              </a:rPr>
              <a:t>thận </a:t>
            </a:r>
            <a:r>
              <a:rPr sz="2200" spc="-10" dirty="0">
                <a:solidFill>
                  <a:srgbClr val="FFFFFF"/>
                </a:solidFill>
                <a:latin typeface="Calibri"/>
                <a:cs typeface="Calibri"/>
              </a:rPr>
              <a:t>cấp:</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spc="-5" dirty="0">
                <a:solidFill>
                  <a:srgbClr val="FFFFFF"/>
                </a:solidFill>
                <a:latin typeface="Calibri"/>
                <a:cs typeface="Calibri"/>
              </a:rPr>
              <a:t>Sốc:</a:t>
            </a:r>
            <a:endParaRPr sz="2200" dirty="0">
              <a:latin typeface="Calibri"/>
              <a:cs typeface="Calibri"/>
            </a:endParaRPr>
          </a:p>
          <a:p>
            <a:pPr marL="756285" lvl="1" indent="-287020">
              <a:lnSpc>
                <a:spcPct val="100000"/>
              </a:lnSpc>
              <a:spcBef>
                <a:spcPts val="525"/>
              </a:spcBef>
              <a:buFont typeface="Arial"/>
              <a:buChar char="–"/>
              <a:tabLst>
                <a:tab pos="756285" algn="l"/>
                <a:tab pos="756920" algn="l"/>
              </a:tabLst>
            </a:pPr>
            <a:r>
              <a:rPr sz="2200" spc="-5" dirty="0">
                <a:solidFill>
                  <a:srgbClr val="FFFFFF"/>
                </a:solidFill>
                <a:latin typeface="Calibri"/>
                <a:cs typeface="Calibri"/>
              </a:rPr>
              <a:t>BN </a:t>
            </a:r>
            <a:r>
              <a:rPr sz="2200" spc="-10" dirty="0">
                <a:solidFill>
                  <a:srgbClr val="FFFFFF"/>
                </a:solidFill>
                <a:latin typeface="Calibri"/>
                <a:cs typeface="Calibri"/>
              </a:rPr>
              <a:t>nặng </a:t>
            </a:r>
            <a:r>
              <a:rPr sz="2200" spc="-15" dirty="0">
                <a:solidFill>
                  <a:srgbClr val="FFFFFF"/>
                </a:solidFill>
                <a:latin typeface="Calibri"/>
                <a:cs typeface="Calibri"/>
              </a:rPr>
              <a:t>cần </a:t>
            </a:r>
            <a:r>
              <a:rPr sz="2200" spc="-10" dirty="0">
                <a:solidFill>
                  <a:srgbClr val="FFFFFF"/>
                </a:solidFill>
                <a:latin typeface="Calibri"/>
                <a:cs typeface="Calibri"/>
              </a:rPr>
              <a:t>nhập</a:t>
            </a:r>
            <a:r>
              <a:rPr sz="2200" spc="-5" dirty="0">
                <a:solidFill>
                  <a:srgbClr val="FFFFFF"/>
                </a:solidFill>
                <a:latin typeface="Calibri"/>
                <a:cs typeface="Calibri"/>
              </a:rPr>
              <a:t> ICU:</a:t>
            </a:r>
            <a:endParaRPr sz="2200" dirty="0">
              <a:latin typeface="Calibri"/>
              <a:cs typeface="Calibri"/>
            </a:endParaRPr>
          </a:p>
          <a:p>
            <a:pPr marL="756285" lvl="1" indent="-287020">
              <a:lnSpc>
                <a:spcPct val="100000"/>
              </a:lnSpc>
              <a:spcBef>
                <a:spcPts val="530"/>
              </a:spcBef>
              <a:buFont typeface="Arial"/>
              <a:buChar char="–"/>
              <a:tabLst>
                <a:tab pos="756285" algn="l"/>
                <a:tab pos="756920" algn="l"/>
              </a:tabLst>
            </a:pPr>
            <a:r>
              <a:rPr sz="2200" spc="-55" dirty="0">
                <a:solidFill>
                  <a:srgbClr val="FFFFFF"/>
                </a:solidFill>
                <a:latin typeface="Calibri"/>
                <a:cs typeface="Calibri"/>
              </a:rPr>
              <a:t>Tỷ </a:t>
            </a:r>
            <a:r>
              <a:rPr sz="2200" spc="-5" dirty="0">
                <a:solidFill>
                  <a:srgbClr val="FFFFFF"/>
                </a:solidFill>
                <a:latin typeface="Calibri"/>
                <a:cs typeface="Calibri"/>
              </a:rPr>
              <a:t>lệ tử</a:t>
            </a:r>
            <a:r>
              <a:rPr sz="2200" spc="60" dirty="0">
                <a:solidFill>
                  <a:srgbClr val="FFFFFF"/>
                </a:solidFill>
                <a:latin typeface="Calibri"/>
                <a:cs typeface="Calibri"/>
              </a:rPr>
              <a:t> </a:t>
            </a:r>
            <a:r>
              <a:rPr sz="2200" spc="-10" dirty="0">
                <a:solidFill>
                  <a:srgbClr val="FFFFFF"/>
                </a:solidFill>
                <a:latin typeface="Calibri"/>
                <a:cs typeface="Calibri"/>
              </a:rPr>
              <a:t>vong:</a:t>
            </a:r>
            <a:endParaRPr sz="2200" dirty="0">
              <a:latin typeface="Calibri"/>
              <a:cs typeface="Calibri"/>
            </a:endParaRPr>
          </a:p>
        </p:txBody>
      </p:sp>
      <p:sp>
        <p:nvSpPr>
          <p:cNvPr id="4" name="object 4"/>
          <p:cNvSpPr txBox="1"/>
          <p:nvPr/>
        </p:nvSpPr>
        <p:spPr>
          <a:xfrm>
            <a:off x="4651628" y="2012720"/>
            <a:ext cx="720725" cy="2440305"/>
          </a:xfrm>
          <a:prstGeom prst="rect">
            <a:avLst/>
          </a:prstGeom>
        </p:spPr>
        <p:txBody>
          <a:bodyPr vert="horz" wrap="square" lIns="0" tIns="79375" rIns="0" bIns="0" rtlCol="0">
            <a:spAutoFit/>
          </a:bodyPr>
          <a:lstStyle/>
          <a:p>
            <a:pPr marL="12700">
              <a:lnSpc>
                <a:spcPct val="100000"/>
              </a:lnSpc>
              <a:spcBef>
                <a:spcPts val="625"/>
              </a:spcBef>
            </a:pPr>
            <a:r>
              <a:rPr sz="2200" spc="-5" dirty="0">
                <a:solidFill>
                  <a:srgbClr val="FFFFFF"/>
                </a:solidFill>
                <a:latin typeface="Calibri"/>
                <a:cs typeface="Calibri"/>
              </a:rPr>
              <a:t>29%</a:t>
            </a:r>
            <a:endParaRPr sz="2200">
              <a:latin typeface="Calibri"/>
              <a:cs typeface="Calibri"/>
            </a:endParaRPr>
          </a:p>
          <a:p>
            <a:pPr marL="12700">
              <a:lnSpc>
                <a:spcPct val="100000"/>
              </a:lnSpc>
              <a:spcBef>
                <a:spcPts val="530"/>
              </a:spcBef>
            </a:pPr>
            <a:r>
              <a:rPr sz="2200" spc="-5" dirty="0">
                <a:solidFill>
                  <a:srgbClr val="FFFFFF"/>
                </a:solidFill>
                <a:latin typeface="Calibri"/>
                <a:cs typeface="Calibri"/>
              </a:rPr>
              <a:t>12%</a:t>
            </a:r>
            <a:endParaRPr sz="2200">
              <a:latin typeface="Calibri"/>
              <a:cs typeface="Calibri"/>
            </a:endParaRPr>
          </a:p>
          <a:p>
            <a:pPr marL="12700">
              <a:lnSpc>
                <a:spcPct val="100000"/>
              </a:lnSpc>
              <a:spcBef>
                <a:spcPts val="530"/>
              </a:spcBef>
            </a:pPr>
            <a:r>
              <a:rPr sz="2200" spc="-5" dirty="0">
                <a:solidFill>
                  <a:srgbClr val="FFFFFF"/>
                </a:solidFill>
                <a:latin typeface="Calibri"/>
                <a:cs typeface="Calibri"/>
              </a:rPr>
              <a:t>7%</a:t>
            </a:r>
            <a:endParaRPr sz="2200">
              <a:latin typeface="Calibri"/>
              <a:cs typeface="Calibri"/>
            </a:endParaRPr>
          </a:p>
          <a:p>
            <a:pPr marL="12700">
              <a:lnSpc>
                <a:spcPct val="100000"/>
              </a:lnSpc>
              <a:spcBef>
                <a:spcPts val="530"/>
              </a:spcBef>
            </a:pPr>
            <a:r>
              <a:rPr sz="2200" spc="-5" dirty="0">
                <a:solidFill>
                  <a:srgbClr val="FFFFFF"/>
                </a:solidFill>
                <a:latin typeface="Calibri"/>
                <a:cs typeface="Calibri"/>
              </a:rPr>
              <a:t>10%</a:t>
            </a:r>
            <a:endParaRPr sz="2200">
              <a:latin typeface="Calibri"/>
              <a:cs typeface="Calibri"/>
            </a:endParaRPr>
          </a:p>
          <a:p>
            <a:pPr marL="12700">
              <a:lnSpc>
                <a:spcPct val="100000"/>
              </a:lnSpc>
              <a:spcBef>
                <a:spcPts val="525"/>
              </a:spcBef>
            </a:pPr>
            <a:r>
              <a:rPr sz="2200" spc="-5" dirty="0">
                <a:solidFill>
                  <a:srgbClr val="FFFFFF"/>
                </a:solidFill>
                <a:latin typeface="Calibri"/>
                <a:cs typeface="Calibri"/>
              </a:rPr>
              <a:t>31,7%</a:t>
            </a:r>
            <a:endParaRPr sz="2200">
              <a:latin typeface="Calibri"/>
              <a:cs typeface="Calibri"/>
            </a:endParaRPr>
          </a:p>
          <a:p>
            <a:pPr marL="12700">
              <a:lnSpc>
                <a:spcPct val="100000"/>
              </a:lnSpc>
              <a:spcBef>
                <a:spcPts val="530"/>
              </a:spcBef>
            </a:pPr>
            <a:r>
              <a:rPr sz="2200" spc="-5" dirty="0">
                <a:solidFill>
                  <a:srgbClr val="FFFFFF"/>
                </a:solidFill>
                <a:latin typeface="Calibri"/>
                <a:cs typeface="Calibri"/>
              </a:rPr>
              <a:t>15%</a:t>
            </a:r>
            <a:endParaRPr sz="2200">
              <a:latin typeface="Calibri"/>
              <a:cs typeface="Calibri"/>
            </a:endParaRPr>
          </a:p>
        </p:txBody>
      </p:sp>
      <p:sp>
        <p:nvSpPr>
          <p:cNvPr id="5" name="object 5"/>
          <p:cNvSpPr txBox="1"/>
          <p:nvPr/>
        </p:nvSpPr>
        <p:spPr>
          <a:xfrm>
            <a:off x="535940" y="4502658"/>
            <a:ext cx="7411720" cy="818515"/>
          </a:xfrm>
          <a:prstGeom prst="rect">
            <a:avLst/>
          </a:prstGeom>
        </p:spPr>
        <p:txBody>
          <a:bodyPr vert="horz" wrap="square" lIns="0" tIns="12700" rIns="0" bIns="0" rtlCol="0">
            <a:spAutoFit/>
          </a:bodyPr>
          <a:lstStyle/>
          <a:p>
            <a:pPr marL="355600" marR="5080" indent="-343535">
              <a:lnSpc>
                <a:spcPct val="100000"/>
              </a:lnSpc>
              <a:spcBef>
                <a:spcPts val="100"/>
              </a:spcBef>
              <a:buFont typeface="Arial"/>
              <a:buChar char="•"/>
              <a:tabLst>
                <a:tab pos="355600" algn="l"/>
                <a:tab pos="356235" algn="l"/>
              </a:tabLst>
            </a:pPr>
            <a:r>
              <a:rPr sz="2600" spc="-5" dirty="0">
                <a:solidFill>
                  <a:srgbClr val="FFFFFF"/>
                </a:solidFill>
                <a:latin typeface="Calibri"/>
                <a:cs typeface="Calibri"/>
              </a:rPr>
              <a:t>Thời </a:t>
            </a:r>
            <a:r>
              <a:rPr sz="2600" dirty="0">
                <a:solidFill>
                  <a:srgbClr val="FFFFFF"/>
                </a:solidFill>
                <a:latin typeface="Calibri"/>
                <a:cs typeface="Calibri"/>
              </a:rPr>
              <a:t>gian </a:t>
            </a:r>
            <a:r>
              <a:rPr sz="2600" spc="-15" dirty="0">
                <a:solidFill>
                  <a:srgbClr val="FFFFFF"/>
                </a:solidFill>
                <a:latin typeface="Calibri"/>
                <a:cs typeface="Calibri"/>
              </a:rPr>
              <a:t>xuất </a:t>
            </a:r>
            <a:r>
              <a:rPr sz="2600" spc="-5" dirty="0">
                <a:solidFill>
                  <a:srgbClr val="FFFFFF"/>
                </a:solidFill>
                <a:latin typeface="Calibri"/>
                <a:cs typeface="Calibri"/>
              </a:rPr>
              <a:t>hiện </a:t>
            </a:r>
            <a:r>
              <a:rPr sz="2600" dirty="0">
                <a:solidFill>
                  <a:srgbClr val="FFFFFF"/>
                </a:solidFill>
                <a:latin typeface="Calibri"/>
                <a:cs typeface="Calibri"/>
              </a:rPr>
              <a:t>suy hô </a:t>
            </a:r>
            <a:r>
              <a:rPr sz="2600" spc="-5" dirty="0">
                <a:solidFill>
                  <a:srgbClr val="FFFFFF"/>
                </a:solidFill>
                <a:latin typeface="Calibri"/>
                <a:cs typeface="Calibri"/>
              </a:rPr>
              <a:t>hấp </a:t>
            </a:r>
            <a:r>
              <a:rPr sz="2600" dirty="0">
                <a:solidFill>
                  <a:srgbClr val="FFFFFF"/>
                </a:solidFill>
                <a:latin typeface="Calibri"/>
                <a:cs typeface="Calibri"/>
              </a:rPr>
              <a:t>từ khi khởi </a:t>
            </a:r>
            <a:r>
              <a:rPr sz="2600" spc="-10" dirty="0">
                <a:solidFill>
                  <a:srgbClr val="FFFFFF"/>
                </a:solidFill>
                <a:latin typeface="Calibri"/>
                <a:cs typeface="Calibri"/>
              </a:rPr>
              <a:t>phát: </a:t>
            </a:r>
            <a:r>
              <a:rPr sz="2600" dirty="0">
                <a:solidFill>
                  <a:srgbClr val="FFFFFF"/>
                </a:solidFill>
                <a:latin typeface="Calibri"/>
                <a:cs typeface="Calibri"/>
              </a:rPr>
              <a:t>10,5  </a:t>
            </a:r>
            <a:r>
              <a:rPr sz="2600" spc="-30" dirty="0">
                <a:solidFill>
                  <a:srgbClr val="FFFFFF"/>
                </a:solidFill>
                <a:latin typeface="Calibri"/>
                <a:cs typeface="Calibri"/>
              </a:rPr>
              <a:t>ngày</a:t>
            </a:r>
            <a:endParaRPr sz="260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1661" y="423163"/>
            <a:ext cx="2359025" cy="635000"/>
          </a:xfrm>
          <a:prstGeom prst="rect">
            <a:avLst/>
          </a:prstGeom>
        </p:spPr>
        <p:txBody>
          <a:bodyPr vert="horz" wrap="square" lIns="0" tIns="12065" rIns="0" bIns="0" rtlCol="0">
            <a:spAutoFit/>
          </a:bodyPr>
          <a:lstStyle/>
          <a:p>
            <a:pPr marL="12700">
              <a:lnSpc>
                <a:spcPct val="100000"/>
              </a:lnSpc>
              <a:spcBef>
                <a:spcPts val="95"/>
              </a:spcBef>
            </a:pPr>
            <a:r>
              <a:rPr spc="-35" dirty="0">
                <a:solidFill>
                  <a:srgbClr val="FFFF00"/>
                </a:solidFill>
              </a:rPr>
              <a:t>Xét</a:t>
            </a:r>
            <a:r>
              <a:rPr spc="-80" dirty="0">
                <a:solidFill>
                  <a:srgbClr val="FFFF00"/>
                </a:solidFill>
              </a:rPr>
              <a:t> </a:t>
            </a:r>
            <a:r>
              <a:rPr spc="-10" dirty="0">
                <a:solidFill>
                  <a:srgbClr val="FFFF00"/>
                </a:solidFill>
              </a:rPr>
              <a:t>nghiệm</a:t>
            </a:r>
          </a:p>
        </p:txBody>
      </p:sp>
      <p:sp>
        <p:nvSpPr>
          <p:cNvPr id="3" name="object 3"/>
          <p:cNvSpPr txBox="1"/>
          <p:nvPr/>
        </p:nvSpPr>
        <p:spPr>
          <a:xfrm>
            <a:off x="535940" y="1533880"/>
            <a:ext cx="7059930" cy="2879090"/>
          </a:xfrm>
          <a:prstGeom prst="rect">
            <a:avLst/>
          </a:prstGeom>
        </p:spPr>
        <p:txBody>
          <a:bodyPr vert="horz" wrap="square" lIns="0" tIns="91440" rIns="0" bIns="0" rtlCol="0">
            <a:spAutoFit/>
          </a:bodyPr>
          <a:lstStyle/>
          <a:p>
            <a:pPr marL="355600" indent="-343535" algn="just">
              <a:lnSpc>
                <a:spcPct val="100000"/>
              </a:lnSpc>
              <a:spcBef>
                <a:spcPts val="720"/>
              </a:spcBef>
              <a:buFont typeface="Arial"/>
              <a:buChar char="•"/>
              <a:tabLst>
                <a:tab pos="355600" algn="l"/>
                <a:tab pos="356235" algn="l"/>
              </a:tabLst>
            </a:pPr>
            <a:r>
              <a:rPr sz="2600" spc="-20" dirty="0">
                <a:solidFill>
                  <a:srgbClr val="FFFFFF"/>
                </a:solidFill>
                <a:latin typeface="Calibri"/>
                <a:cs typeface="Calibri"/>
              </a:rPr>
              <a:t>Xét </a:t>
            </a:r>
            <a:r>
              <a:rPr sz="2600" spc="-5" dirty="0">
                <a:solidFill>
                  <a:srgbClr val="FFFFFF"/>
                </a:solidFill>
                <a:latin typeface="Calibri"/>
                <a:cs typeface="Calibri"/>
              </a:rPr>
              <a:t>nghiệm </a:t>
            </a:r>
            <a:r>
              <a:rPr sz="2600" dirty="0">
                <a:solidFill>
                  <a:srgbClr val="FFFFFF"/>
                </a:solidFill>
                <a:latin typeface="Calibri"/>
                <a:cs typeface="Calibri"/>
              </a:rPr>
              <a:t>khẳng</a:t>
            </a:r>
            <a:r>
              <a:rPr sz="2600" spc="-25" dirty="0">
                <a:solidFill>
                  <a:srgbClr val="FFFFFF"/>
                </a:solidFill>
                <a:latin typeface="Calibri"/>
                <a:cs typeface="Calibri"/>
              </a:rPr>
              <a:t> </a:t>
            </a:r>
            <a:r>
              <a:rPr sz="2600" dirty="0">
                <a:solidFill>
                  <a:srgbClr val="FFFFFF"/>
                </a:solidFill>
                <a:latin typeface="Calibri"/>
                <a:cs typeface="Calibri"/>
              </a:rPr>
              <a:t>định:</a:t>
            </a:r>
            <a:endParaRPr sz="2600" dirty="0">
              <a:latin typeface="Calibri"/>
              <a:cs typeface="Calibri"/>
            </a:endParaRPr>
          </a:p>
          <a:p>
            <a:pPr marL="756285" lvl="1" indent="-287020" algn="just">
              <a:lnSpc>
                <a:spcPct val="100000"/>
              </a:lnSpc>
              <a:spcBef>
                <a:spcPts val="625"/>
              </a:spcBef>
              <a:buFont typeface="Arial"/>
              <a:buChar char="–"/>
              <a:tabLst>
                <a:tab pos="756920" algn="l"/>
              </a:tabLst>
            </a:pPr>
            <a:r>
              <a:rPr sz="2600" dirty="0">
                <a:solidFill>
                  <a:srgbClr val="FFFFFF"/>
                </a:solidFill>
                <a:latin typeface="Calibri"/>
                <a:cs typeface="Calibri"/>
              </a:rPr>
              <a:t>Bệnh </a:t>
            </a:r>
            <a:r>
              <a:rPr sz="2600" spc="-5" dirty="0">
                <a:solidFill>
                  <a:srgbClr val="FFFFFF"/>
                </a:solidFill>
                <a:latin typeface="Calibri"/>
                <a:cs typeface="Calibri"/>
              </a:rPr>
              <a:t>phẩm </a:t>
            </a:r>
            <a:r>
              <a:rPr sz="2600" dirty="0">
                <a:solidFill>
                  <a:srgbClr val="FFFFFF"/>
                </a:solidFill>
                <a:latin typeface="Calibri"/>
                <a:cs typeface="Calibri"/>
              </a:rPr>
              <a:t>là </a:t>
            </a:r>
            <a:r>
              <a:rPr sz="2600" spc="-5" dirty="0">
                <a:solidFill>
                  <a:srgbClr val="FFFFFF"/>
                </a:solidFill>
                <a:latin typeface="Calibri"/>
                <a:cs typeface="Calibri"/>
              </a:rPr>
              <a:t>dịch </a:t>
            </a:r>
            <a:r>
              <a:rPr sz="2600" dirty="0">
                <a:solidFill>
                  <a:srgbClr val="FFFFFF"/>
                </a:solidFill>
                <a:latin typeface="Calibri"/>
                <a:cs typeface="Calibri"/>
              </a:rPr>
              <a:t>tiết đường </a:t>
            </a:r>
            <a:r>
              <a:rPr sz="2600" spc="-5" dirty="0">
                <a:solidFill>
                  <a:srgbClr val="FFFFFF"/>
                </a:solidFill>
                <a:latin typeface="Calibri"/>
                <a:cs typeface="Calibri"/>
              </a:rPr>
              <a:t>hô</a:t>
            </a:r>
            <a:r>
              <a:rPr sz="2600" spc="-85" dirty="0">
                <a:solidFill>
                  <a:srgbClr val="FFFFFF"/>
                </a:solidFill>
                <a:latin typeface="Calibri"/>
                <a:cs typeface="Calibri"/>
              </a:rPr>
              <a:t> </a:t>
            </a:r>
            <a:r>
              <a:rPr sz="2600" spc="-5" dirty="0">
                <a:solidFill>
                  <a:srgbClr val="FFFFFF"/>
                </a:solidFill>
                <a:latin typeface="Calibri"/>
                <a:cs typeface="Calibri"/>
              </a:rPr>
              <a:t>hấp</a:t>
            </a:r>
            <a:endParaRPr sz="2600" dirty="0">
              <a:latin typeface="Calibri"/>
              <a:cs typeface="Calibri"/>
            </a:endParaRPr>
          </a:p>
          <a:p>
            <a:pPr marL="756285" lvl="1" indent="-287020" algn="just">
              <a:lnSpc>
                <a:spcPct val="100000"/>
              </a:lnSpc>
              <a:spcBef>
                <a:spcPts val="625"/>
              </a:spcBef>
              <a:buFont typeface="Arial"/>
              <a:buChar char="–"/>
              <a:tabLst>
                <a:tab pos="756920" algn="l"/>
              </a:tabLst>
            </a:pPr>
            <a:r>
              <a:rPr sz="2600" spc="-5" dirty="0" smtClean="0">
                <a:solidFill>
                  <a:srgbClr val="FFFFFF"/>
                </a:solidFill>
                <a:latin typeface="Calibri"/>
                <a:cs typeface="Calibri"/>
              </a:rPr>
              <a:t>RT-PCR.</a:t>
            </a:r>
            <a:endParaRPr sz="2600" dirty="0">
              <a:latin typeface="Calibri"/>
              <a:cs typeface="Calibri"/>
            </a:endParaRPr>
          </a:p>
          <a:p>
            <a:pPr marL="756285" lvl="1" indent="-287020" algn="just">
              <a:lnSpc>
                <a:spcPct val="100000"/>
              </a:lnSpc>
              <a:spcBef>
                <a:spcPts val="625"/>
              </a:spcBef>
              <a:buFont typeface="Arial"/>
              <a:buChar char="–"/>
              <a:tabLst>
                <a:tab pos="756920" algn="l"/>
              </a:tabLst>
            </a:pPr>
            <a:r>
              <a:rPr sz="2600" dirty="0">
                <a:solidFill>
                  <a:srgbClr val="FFFFFF"/>
                </a:solidFill>
                <a:latin typeface="Calibri"/>
                <a:cs typeface="Calibri"/>
              </a:rPr>
              <a:t>Giải trình tự</a:t>
            </a:r>
            <a:r>
              <a:rPr sz="2600" spc="-20" dirty="0">
                <a:solidFill>
                  <a:srgbClr val="FFFFFF"/>
                </a:solidFill>
                <a:latin typeface="Calibri"/>
                <a:cs typeface="Calibri"/>
              </a:rPr>
              <a:t> </a:t>
            </a:r>
            <a:r>
              <a:rPr sz="2600" spc="-10" dirty="0">
                <a:solidFill>
                  <a:srgbClr val="FFFFFF"/>
                </a:solidFill>
                <a:latin typeface="Calibri"/>
                <a:cs typeface="Calibri"/>
              </a:rPr>
              <a:t>gen</a:t>
            </a:r>
            <a:endParaRPr sz="2600" dirty="0">
              <a:latin typeface="Calibri"/>
              <a:cs typeface="Calibri"/>
            </a:endParaRPr>
          </a:p>
          <a:p>
            <a:pPr marL="355600" indent="-343535" algn="just">
              <a:lnSpc>
                <a:spcPct val="100000"/>
              </a:lnSpc>
              <a:spcBef>
                <a:spcPts val="625"/>
              </a:spcBef>
              <a:buFont typeface="Arial"/>
              <a:buChar char="•"/>
              <a:tabLst>
                <a:tab pos="355600" algn="l"/>
                <a:tab pos="356235" algn="l"/>
              </a:tabLst>
            </a:pPr>
            <a:r>
              <a:rPr sz="2600" spc="-5" dirty="0">
                <a:solidFill>
                  <a:srgbClr val="FFFFFF"/>
                </a:solidFill>
                <a:latin typeface="Calibri"/>
                <a:cs typeface="Calibri"/>
              </a:rPr>
              <a:t>Các </a:t>
            </a:r>
            <a:r>
              <a:rPr sz="2600" spc="-30" dirty="0">
                <a:solidFill>
                  <a:srgbClr val="FFFFFF"/>
                </a:solidFill>
                <a:latin typeface="Calibri"/>
                <a:cs typeface="Calibri"/>
              </a:rPr>
              <a:t>xét </a:t>
            </a:r>
            <a:r>
              <a:rPr sz="2600" spc="-5" dirty="0">
                <a:solidFill>
                  <a:srgbClr val="FFFFFF"/>
                </a:solidFill>
                <a:latin typeface="Calibri"/>
                <a:cs typeface="Calibri"/>
              </a:rPr>
              <a:t>nghiệm </a:t>
            </a:r>
            <a:r>
              <a:rPr sz="2600" dirty="0">
                <a:solidFill>
                  <a:srgbClr val="FFFFFF"/>
                </a:solidFill>
                <a:latin typeface="Calibri"/>
                <a:cs typeface="Calibri"/>
              </a:rPr>
              <a:t>để đánh </a:t>
            </a:r>
            <a:r>
              <a:rPr sz="2600" dirty="0" err="1">
                <a:solidFill>
                  <a:srgbClr val="FFFFFF"/>
                </a:solidFill>
                <a:latin typeface="Calibri"/>
                <a:cs typeface="Calibri"/>
              </a:rPr>
              <a:t>giá</a:t>
            </a:r>
            <a:r>
              <a:rPr sz="2600" dirty="0">
                <a:solidFill>
                  <a:srgbClr val="FFFFFF"/>
                </a:solidFill>
                <a:latin typeface="Calibri"/>
                <a:cs typeface="Calibri"/>
              </a:rPr>
              <a:t> </a:t>
            </a:r>
            <a:r>
              <a:rPr lang="en-US" sz="2600" dirty="0" err="1" smtClean="0">
                <a:solidFill>
                  <a:srgbClr val="FFFFFF"/>
                </a:solidFill>
                <a:latin typeface="Calibri"/>
                <a:cs typeface="Calibri"/>
              </a:rPr>
              <a:t>tình</a:t>
            </a:r>
            <a:r>
              <a:rPr sz="2600" dirty="0" smtClean="0">
                <a:solidFill>
                  <a:srgbClr val="FFFFFF"/>
                </a:solidFill>
                <a:latin typeface="Calibri"/>
                <a:cs typeface="Calibri"/>
              </a:rPr>
              <a:t> </a:t>
            </a:r>
            <a:r>
              <a:rPr sz="2600" spc="-10" dirty="0">
                <a:solidFill>
                  <a:srgbClr val="FFFFFF"/>
                </a:solidFill>
                <a:latin typeface="Calibri"/>
                <a:cs typeface="Calibri"/>
              </a:rPr>
              <a:t>trạng </a:t>
            </a:r>
            <a:r>
              <a:rPr sz="2600" spc="-5" dirty="0" err="1">
                <a:solidFill>
                  <a:srgbClr val="FFFFFF"/>
                </a:solidFill>
                <a:latin typeface="Calibri"/>
                <a:cs typeface="Calibri"/>
              </a:rPr>
              <a:t>bệnh</a:t>
            </a:r>
            <a:r>
              <a:rPr sz="2600" spc="-55" dirty="0">
                <a:solidFill>
                  <a:srgbClr val="FFFFFF"/>
                </a:solidFill>
                <a:latin typeface="Calibri"/>
                <a:cs typeface="Calibri"/>
              </a:rPr>
              <a:t> </a:t>
            </a:r>
            <a:r>
              <a:rPr sz="2600" spc="-5" dirty="0" err="1" smtClean="0">
                <a:solidFill>
                  <a:srgbClr val="FFFFFF"/>
                </a:solidFill>
                <a:latin typeface="Calibri"/>
                <a:cs typeface="Calibri"/>
              </a:rPr>
              <a:t>nhân</a:t>
            </a:r>
            <a:r>
              <a:rPr lang="en-US" sz="2600" spc="-5" dirty="0" smtClean="0">
                <a:solidFill>
                  <a:srgbClr val="FFFFFF"/>
                </a:solidFill>
                <a:latin typeface="Calibri"/>
                <a:cs typeface="Calibri"/>
              </a:rPr>
              <a:t>.</a:t>
            </a:r>
            <a:endParaRPr sz="2600" dirty="0">
              <a:latin typeface="Calibri"/>
              <a:cs typeface="Calibri"/>
            </a:endParaRPr>
          </a:p>
          <a:p>
            <a:pPr marL="355600" indent="-343535" algn="just">
              <a:lnSpc>
                <a:spcPct val="100000"/>
              </a:lnSpc>
              <a:spcBef>
                <a:spcPts val="625"/>
              </a:spcBef>
              <a:buFont typeface="Arial"/>
              <a:buChar char="•"/>
              <a:tabLst>
                <a:tab pos="355600" algn="l"/>
                <a:tab pos="356235" algn="l"/>
              </a:tabLst>
            </a:pPr>
            <a:r>
              <a:rPr sz="2600" spc="-5" dirty="0">
                <a:solidFill>
                  <a:srgbClr val="FFFFFF"/>
                </a:solidFill>
                <a:latin typeface="Calibri"/>
                <a:cs typeface="Calibri"/>
              </a:rPr>
              <a:t>Các </a:t>
            </a:r>
            <a:r>
              <a:rPr sz="2600" spc="-30" dirty="0">
                <a:solidFill>
                  <a:srgbClr val="FFFFFF"/>
                </a:solidFill>
                <a:latin typeface="Calibri"/>
                <a:cs typeface="Calibri"/>
              </a:rPr>
              <a:t>xét </a:t>
            </a:r>
            <a:r>
              <a:rPr sz="2600" spc="-5" dirty="0">
                <a:solidFill>
                  <a:srgbClr val="FFFFFF"/>
                </a:solidFill>
                <a:latin typeface="Calibri"/>
                <a:cs typeface="Calibri"/>
              </a:rPr>
              <a:t>nghiệm </a:t>
            </a:r>
            <a:r>
              <a:rPr sz="2600" dirty="0">
                <a:solidFill>
                  <a:srgbClr val="FFFFFF"/>
                </a:solidFill>
                <a:latin typeface="Calibri"/>
                <a:cs typeface="Calibri"/>
              </a:rPr>
              <a:t>làm để chẩn đoán </a:t>
            </a:r>
            <a:r>
              <a:rPr sz="2600" spc="-5" dirty="0" err="1">
                <a:solidFill>
                  <a:srgbClr val="FFFFFF"/>
                </a:solidFill>
                <a:latin typeface="Calibri"/>
                <a:cs typeface="Calibri"/>
              </a:rPr>
              <a:t>phân</a:t>
            </a:r>
            <a:r>
              <a:rPr sz="2600" spc="-55" dirty="0">
                <a:solidFill>
                  <a:srgbClr val="FFFFFF"/>
                </a:solidFill>
                <a:latin typeface="Calibri"/>
                <a:cs typeface="Calibri"/>
              </a:rPr>
              <a:t> </a:t>
            </a:r>
            <a:r>
              <a:rPr sz="2600" spc="-5" dirty="0" err="1" smtClean="0">
                <a:solidFill>
                  <a:srgbClr val="FFFFFF"/>
                </a:solidFill>
                <a:latin typeface="Calibri"/>
                <a:cs typeface="Calibri"/>
              </a:rPr>
              <a:t>biệt</a:t>
            </a:r>
            <a:r>
              <a:rPr lang="en-US" sz="2600" spc="-5" dirty="0" smtClean="0">
                <a:solidFill>
                  <a:srgbClr val="FFFFFF"/>
                </a:solidFill>
                <a:latin typeface="Calibri"/>
                <a:cs typeface="Calibri"/>
              </a:rPr>
              <a:t>.</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091" y="1732914"/>
            <a:ext cx="8277859" cy="3317875"/>
          </a:xfrm>
          <a:prstGeom prst="rect">
            <a:avLst/>
          </a:prstGeom>
        </p:spPr>
        <p:txBody>
          <a:bodyPr vert="horz" wrap="square" lIns="0" tIns="12065" rIns="0" bIns="0" rtlCol="0">
            <a:spAutoFit/>
          </a:bodyPr>
          <a:lstStyle/>
          <a:p>
            <a:pPr marL="355600" marR="5715" indent="-343535" algn="just">
              <a:lnSpc>
                <a:spcPct val="100000"/>
              </a:lnSpc>
              <a:spcBef>
                <a:spcPts val="95"/>
              </a:spcBef>
              <a:buFont typeface="Arial"/>
              <a:buChar char="•"/>
              <a:tabLst>
                <a:tab pos="356235" algn="l"/>
              </a:tabLst>
            </a:pPr>
            <a:r>
              <a:rPr sz="2800" spc="-5" dirty="0">
                <a:solidFill>
                  <a:srgbClr val="FFFF00"/>
                </a:solidFill>
                <a:latin typeface="Calibri"/>
                <a:cs typeface="Calibri"/>
              </a:rPr>
              <a:t>Ca </a:t>
            </a:r>
            <a:r>
              <a:rPr sz="2800" spc="-10" dirty="0">
                <a:solidFill>
                  <a:srgbClr val="FFFF00"/>
                </a:solidFill>
                <a:latin typeface="Calibri"/>
                <a:cs typeface="Calibri"/>
              </a:rPr>
              <a:t>bệnh </a:t>
            </a:r>
            <a:r>
              <a:rPr sz="2800" spc="-5" dirty="0">
                <a:solidFill>
                  <a:srgbClr val="FFFF00"/>
                </a:solidFill>
                <a:latin typeface="Calibri"/>
                <a:cs typeface="Calibri"/>
              </a:rPr>
              <a:t>nghi </a:t>
            </a:r>
            <a:r>
              <a:rPr sz="2800" spc="-10" dirty="0">
                <a:solidFill>
                  <a:srgbClr val="FFFF00"/>
                </a:solidFill>
                <a:latin typeface="Calibri"/>
                <a:cs typeface="Calibri"/>
              </a:rPr>
              <a:t>ngờ: </a:t>
            </a:r>
            <a:r>
              <a:rPr sz="2800" dirty="0">
                <a:solidFill>
                  <a:srgbClr val="FFFFFF"/>
                </a:solidFill>
                <a:latin typeface="Calibri"/>
                <a:cs typeface="Calibri"/>
              </a:rPr>
              <a:t>Có </a:t>
            </a:r>
            <a:r>
              <a:rPr sz="2800" spc="-20" dirty="0">
                <a:solidFill>
                  <a:srgbClr val="FFFFFF"/>
                </a:solidFill>
                <a:latin typeface="Calibri"/>
                <a:cs typeface="Calibri"/>
              </a:rPr>
              <a:t>yếu </a:t>
            </a:r>
            <a:r>
              <a:rPr sz="2800" spc="-15" dirty="0">
                <a:solidFill>
                  <a:srgbClr val="FFFFFF"/>
                </a:solidFill>
                <a:latin typeface="Calibri"/>
                <a:cs typeface="Calibri"/>
              </a:rPr>
              <a:t>tố </a:t>
            </a:r>
            <a:r>
              <a:rPr sz="2800" spc="-10" dirty="0">
                <a:solidFill>
                  <a:srgbClr val="FFFFFF"/>
                </a:solidFill>
                <a:latin typeface="Calibri"/>
                <a:cs typeface="Calibri"/>
              </a:rPr>
              <a:t>dịch </a:t>
            </a:r>
            <a:r>
              <a:rPr sz="2800" spc="-15" dirty="0">
                <a:solidFill>
                  <a:srgbClr val="FFFFFF"/>
                </a:solidFill>
                <a:latin typeface="Calibri"/>
                <a:cs typeface="Calibri"/>
              </a:rPr>
              <a:t>tễ </a:t>
            </a:r>
            <a:r>
              <a:rPr sz="2800" spc="-5" dirty="0">
                <a:solidFill>
                  <a:srgbClr val="FFFFFF"/>
                </a:solidFill>
                <a:latin typeface="Calibri"/>
                <a:cs typeface="Calibri"/>
              </a:rPr>
              <a:t>+ </a:t>
            </a:r>
            <a:r>
              <a:rPr sz="2800" spc="-10" dirty="0">
                <a:solidFill>
                  <a:srgbClr val="FFFFFF"/>
                </a:solidFill>
                <a:latin typeface="Calibri"/>
                <a:cs typeface="Calibri"/>
              </a:rPr>
              <a:t>các </a:t>
            </a:r>
            <a:r>
              <a:rPr sz="2800" spc="-5" dirty="0">
                <a:solidFill>
                  <a:srgbClr val="FFFFFF"/>
                </a:solidFill>
                <a:latin typeface="Calibri"/>
                <a:cs typeface="Calibri"/>
              </a:rPr>
              <a:t>triệu chứng  lâm</a:t>
            </a:r>
            <a:r>
              <a:rPr sz="2800" spc="-10" dirty="0">
                <a:solidFill>
                  <a:srgbClr val="FFFFFF"/>
                </a:solidFill>
                <a:latin typeface="Calibri"/>
                <a:cs typeface="Calibri"/>
              </a:rPr>
              <a:t> sàng</a:t>
            </a:r>
            <a:endParaRPr sz="2800" dirty="0">
              <a:latin typeface="Calibri"/>
              <a:cs typeface="Calibri"/>
            </a:endParaRPr>
          </a:p>
          <a:p>
            <a:pPr marL="355600" marR="5080" indent="-343535" algn="just">
              <a:lnSpc>
                <a:spcPct val="100000"/>
              </a:lnSpc>
              <a:spcBef>
                <a:spcPts val="1200"/>
              </a:spcBef>
              <a:buFont typeface="Arial"/>
              <a:buChar char="•"/>
              <a:tabLst>
                <a:tab pos="356235" algn="l"/>
              </a:tabLst>
            </a:pPr>
            <a:r>
              <a:rPr sz="2800" spc="-5" dirty="0">
                <a:solidFill>
                  <a:srgbClr val="FFFF00"/>
                </a:solidFill>
                <a:latin typeface="Calibri"/>
                <a:cs typeface="Calibri"/>
              </a:rPr>
              <a:t>Ca bệnh </a:t>
            </a:r>
            <a:r>
              <a:rPr sz="2800" spc="-15" dirty="0">
                <a:solidFill>
                  <a:srgbClr val="FFFF00"/>
                </a:solidFill>
                <a:latin typeface="Calibri"/>
                <a:cs typeface="Calibri"/>
              </a:rPr>
              <a:t>có </a:t>
            </a:r>
            <a:r>
              <a:rPr sz="2800" spc="-5" dirty="0">
                <a:solidFill>
                  <a:srgbClr val="FFFF00"/>
                </a:solidFill>
                <a:latin typeface="Calibri"/>
                <a:cs typeface="Calibri"/>
              </a:rPr>
              <a:t>thể: </a:t>
            </a:r>
            <a:r>
              <a:rPr sz="2800" spc="-5" dirty="0">
                <a:solidFill>
                  <a:srgbClr val="FFFFFF"/>
                </a:solidFill>
                <a:latin typeface="Calibri"/>
                <a:cs typeface="Calibri"/>
              </a:rPr>
              <a:t>Có </a:t>
            </a:r>
            <a:r>
              <a:rPr sz="2800" spc="-20" dirty="0">
                <a:solidFill>
                  <a:srgbClr val="FFFFFF"/>
                </a:solidFill>
                <a:latin typeface="Calibri"/>
                <a:cs typeface="Calibri"/>
              </a:rPr>
              <a:t>yếu tố </a:t>
            </a:r>
            <a:r>
              <a:rPr sz="2800" spc="-5" dirty="0">
                <a:solidFill>
                  <a:srgbClr val="FFFFFF"/>
                </a:solidFill>
                <a:latin typeface="Calibri"/>
                <a:cs typeface="Calibri"/>
              </a:rPr>
              <a:t>dịch </a:t>
            </a:r>
            <a:r>
              <a:rPr sz="2800" spc="-20" dirty="0">
                <a:solidFill>
                  <a:srgbClr val="FFFFFF"/>
                </a:solidFill>
                <a:latin typeface="Calibri"/>
                <a:cs typeface="Calibri"/>
              </a:rPr>
              <a:t>tễ </a:t>
            </a:r>
            <a:r>
              <a:rPr sz="2800" spc="-5" dirty="0">
                <a:solidFill>
                  <a:srgbClr val="FFFFFF"/>
                </a:solidFill>
                <a:latin typeface="Calibri"/>
                <a:cs typeface="Calibri"/>
              </a:rPr>
              <a:t>+ </a:t>
            </a:r>
            <a:r>
              <a:rPr sz="2800" spc="-40" dirty="0">
                <a:solidFill>
                  <a:srgbClr val="FFFFFF"/>
                </a:solidFill>
                <a:latin typeface="Calibri"/>
                <a:cs typeface="Calibri"/>
              </a:rPr>
              <a:t>Triệu </a:t>
            </a:r>
            <a:r>
              <a:rPr sz="2800" spc="-5" dirty="0">
                <a:solidFill>
                  <a:srgbClr val="FFFFFF"/>
                </a:solidFill>
                <a:latin typeface="Calibri"/>
                <a:cs typeface="Calibri"/>
              </a:rPr>
              <a:t>chứng </a:t>
            </a:r>
            <a:r>
              <a:rPr sz="2800" dirty="0">
                <a:solidFill>
                  <a:srgbClr val="FFFFFF"/>
                </a:solidFill>
                <a:latin typeface="Calibri"/>
                <a:cs typeface="Calibri"/>
              </a:rPr>
              <a:t>lâm  </a:t>
            </a:r>
            <a:r>
              <a:rPr sz="2800" spc="-10" dirty="0">
                <a:solidFill>
                  <a:srgbClr val="FFFFFF"/>
                </a:solidFill>
                <a:latin typeface="Calibri"/>
                <a:cs typeface="Calibri"/>
              </a:rPr>
              <a:t>sàng </a:t>
            </a:r>
            <a:r>
              <a:rPr sz="2800" spc="-5" dirty="0">
                <a:solidFill>
                  <a:srgbClr val="FFFFFF"/>
                </a:solidFill>
                <a:latin typeface="Calibri"/>
                <a:cs typeface="Calibri"/>
              </a:rPr>
              <a:t>+ không </a:t>
            </a:r>
            <a:r>
              <a:rPr sz="2800" spc="-20" dirty="0">
                <a:solidFill>
                  <a:srgbClr val="FFFFFF"/>
                </a:solidFill>
                <a:latin typeface="Calibri"/>
                <a:cs typeface="Calibri"/>
              </a:rPr>
              <a:t>lấy </a:t>
            </a:r>
            <a:r>
              <a:rPr sz="2800" spc="-10" dirty="0">
                <a:solidFill>
                  <a:srgbClr val="FFFFFF"/>
                </a:solidFill>
                <a:latin typeface="Calibri"/>
                <a:cs typeface="Calibri"/>
              </a:rPr>
              <a:t>được bệnh </a:t>
            </a:r>
            <a:r>
              <a:rPr sz="2800" spc="-5" dirty="0">
                <a:solidFill>
                  <a:srgbClr val="FFFFFF"/>
                </a:solidFill>
                <a:latin typeface="Calibri"/>
                <a:cs typeface="Calibri"/>
              </a:rPr>
              <a:t>phẩm </a:t>
            </a:r>
            <a:r>
              <a:rPr sz="2800" dirty="0">
                <a:solidFill>
                  <a:srgbClr val="FFFFFF"/>
                </a:solidFill>
                <a:latin typeface="Calibri"/>
                <a:cs typeface="Calibri"/>
              </a:rPr>
              <a:t>để </a:t>
            </a:r>
            <a:r>
              <a:rPr sz="2800" spc="-5" dirty="0">
                <a:solidFill>
                  <a:srgbClr val="FFFFFF"/>
                </a:solidFill>
                <a:latin typeface="Calibri"/>
                <a:cs typeface="Calibri"/>
              </a:rPr>
              <a:t>chẩn </a:t>
            </a:r>
            <a:r>
              <a:rPr sz="2800" dirty="0">
                <a:solidFill>
                  <a:srgbClr val="FFFFFF"/>
                </a:solidFill>
                <a:latin typeface="Calibri"/>
                <a:cs typeface="Calibri"/>
              </a:rPr>
              <a:t>đoán </a:t>
            </a:r>
            <a:r>
              <a:rPr sz="2800" spc="-20" dirty="0">
                <a:solidFill>
                  <a:srgbClr val="FFFFFF"/>
                </a:solidFill>
                <a:latin typeface="Calibri"/>
                <a:cs typeface="Calibri"/>
              </a:rPr>
              <a:t>xác  </a:t>
            </a:r>
            <a:r>
              <a:rPr sz="2800" spc="-5" dirty="0">
                <a:solidFill>
                  <a:srgbClr val="FFFFFF"/>
                </a:solidFill>
                <a:latin typeface="Calibri"/>
                <a:cs typeface="Calibri"/>
              </a:rPr>
              <a:t>định</a:t>
            </a:r>
            <a:endParaRPr sz="2800" dirty="0">
              <a:latin typeface="Calibri"/>
              <a:cs typeface="Calibri"/>
            </a:endParaRPr>
          </a:p>
          <a:p>
            <a:pPr marL="355600" marR="8890" indent="-343535" algn="just">
              <a:lnSpc>
                <a:spcPct val="100000"/>
              </a:lnSpc>
              <a:spcBef>
                <a:spcPts val="1205"/>
              </a:spcBef>
              <a:buFont typeface="Arial"/>
              <a:buChar char="•"/>
              <a:tabLst>
                <a:tab pos="356235" algn="l"/>
              </a:tabLst>
            </a:pPr>
            <a:r>
              <a:rPr sz="2800" spc="-5" dirty="0">
                <a:solidFill>
                  <a:srgbClr val="FFFF00"/>
                </a:solidFill>
                <a:latin typeface="Calibri"/>
                <a:cs typeface="Calibri"/>
              </a:rPr>
              <a:t>Ca </a:t>
            </a:r>
            <a:r>
              <a:rPr sz="2800" spc="-10" dirty="0">
                <a:solidFill>
                  <a:srgbClr val="FFFF00"/>
                </a:solidFill>
                <a:latin typeface="Calibri"/>
                <a:cs typeface="Calibri"/>
              </a:rPr>
              <a:t>bệnh </a:t>
            </a:r>
            <a:r>
              <a:rPr sz="2800" spc="-15" dirty="0">
                <a:solidFill>
                  <a:srgbClr val="FFFF00"/>
                </a:solidFill>
                <a:latin typeface="Calibri"/>
                <a:cs typeface="Calibri"/>
              </a:rPr>
              <a:t>xác </a:t>
            </a:r>
            <a:r>
              <a:rPr sz="2800" spc="-5" dirty="0">
                <a:solidFill>
                  <a:srgbClr val="FFFF00"/>
                </a:solidFill>
                <a:latin typeface="Calibri"/>
                <a:cs typeface="Calibri"/>
              </a:rPr>
              <a:t>định: </a:t>
            </a:r>
            <a:r>
              <a:rPr sz="2800" spc="-40" dirty="0">
                <a:solidFill>
                  <a:srgbClr val="FFFFFF"/>
                </a:solidFill>
                <a:latin typeface="Calibri"/>
                <a:cs typeface="Calibri"/>
              </a:rPr>
              <a:t>Triệu </a:t>
            </a:r>
            <a:r>
              <a:rPr sz="2800" dirty="0">
                <a:solidFill>
                  <a:srgbClr val="FFFFFF"/>
                </a:solidFill>
                <a:latin typeface="Calibri"/>
                <a:cs typeface="Calibri"/>
              </a:rPr>
              <a:t>chứng </a:t>
            </a:r>
            <a:r>
              <a:rPr sz="2800" spc="-5" dirty="0">
                <a:solidFill>
                  <a:srgbClr val="FFFFFF"/>
                </a:solidFill>
                <a:latin typeface="Calibri"/>
                <a:cs typeface="Calibri"/>
              </a:rPr>
              <a:t>lâm sàng + RT_PCR </a:t>
            </a:r>
            <a:r>
              <a:rPr sz="2800" spc="-10" dirty="0">
                <a:solidFill>
                  <a:srgbClr val="FFFFFF"/>
                </a:solidFill>
                <a:latin typeface="Calibri"/>
                <a:cs typeface="Calibri"/>
              </a:rPr>
              <a:t>(+)  </a:t>
            </a:r>
            <a:r>
              <a:rPr sz="2800" spc="-10" dirty="0" smtClean="0">
                <a:solidFill>
                  <a:srgbClr val="FFFFFF"/>
                </a:solidFill>
                <a:latin typeface="Calibri"/>
                <a:cs typeface="Calibri"/>
              </a:rPr>
              <a:t> </a:t>
            </a:r>
            <a:r>
              <a:rPr sz="2800" spc="-10" dirty="0">
                <a:solidFill>
                  <a:srgbClr val="FFFFFF"/>
                </a:solidFill>
                <a:latin typeface="Calibri"/>
                <a:cs typeface="Calibri"/>
              </a:rPr>
              <a:t>hoặc </a:t>
            </a:r>
            <a:r>
              <a:rPr sz="2800" spc="-5" dirty="0">
                <a:solidFill>
                  <a:srgbClr val="FFFFFF"/>
                </a:solidFill>
                <a:latin typeface="Calibri"/>
                <a:cs typeface="Calibri"/>
              </a:rPr>
              <a:t>giải </a:t>
            </a:r>
            <a:r>
              <a:rPr sz="2800" spc="-10" dirty="0">
                <a:solidFill>
                  <a:srgbClr val="FFFFFF"/>
                </a:solidFill>
                <a:latin typeface="Calibri"/>
                <a:cs typeface="Calibri"/>
              </a:rPr>
              <a:t>trình </a:t>
            </a:r>
            <a:r>
              <a:rPr sz="2800" spc="-5" dirty="0">
                <a:solidFill>
                  <a:srgbClr val="FFFFFF"/>
                </a:solidFill>
                <a:latin typeface="Calibri"/>
                <a:cs typeface="Calibri"/>
              </a:rPr>
              <a:t>tự</a:t>
            </a:r>
            <a:r>
              <a:rPr sz="2800" spc="145" dirty="0">
                <a:solidFill>
                  <a:srgbClr val="FFFFFF"/>
                </a:solidFill>
                <a:latin typeface="Calibri"/>
                <a:cs typeface="Calibri"/>
              </a:rPr>
              <a:t> </a:t>
            </a:r>
            <a:r>
              <a:rPr sz="2800" spc="-10" dirty="0">
                <a:solidFill>
                  <a:srgbClr val="FFFFFF"/>
                </a:solidFill>
                <a:latin typeface="Calibri"/>
                <a:cs typeface="Calibri"/>
              </a:rPr>
              <a:t>gen</a:t>
            </a:r>
            <a:endParaRPr sz="2800" dirty="0">
              <a:latin typeface="Calibri"/>
              <a:cs typeface="Calibri"/>
            </a:endParaRPr>
          </a:p>
        </p:txBody>
      </p:sp>
      <p:sp>
        <p:nvSpPr>
          <p:cNvPr id="3" name="object 3"/>
          <p:cNvSpPr txBox="1">
            <a:spLocks noGrp="1"/>
          </p:cNvSpPr>
          <p:nvPr>
            <p:ph type="title"/>
          </p:nvPr>
        </p:nvSpPr>
        <p:spPr>
          <a:xfrm>
            <a:off x="3449573" y="734694"/>
            <a:ext cx="224663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Chẩn</a:t>
            </a:r>
            <a:r>
              <a:rPr spc="-90" dirty="0">
                <a:solidFill>
                  <a:srgbClr val="FFFF00"/>
                </a:solidFill>
              </a:rPr>
              <a:t> </a:t>
            </a:r>
            <a:r>
              <a:rPr dirty="0">
                <a:solidFill>
                  <a:srgbClr val="FFFF00"/>
                </a:solidFill>
              </a:rPr>
              <a:t>đoán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77977"/>
            <a:ext cx="7125970" cy="4950460"/>
          </a:xfrm>
          <a:prstGeom prst="rect">
            <a:avLst/>
          </a:prstGeom>
        </p:spPr>
        <p:txBody>
          <a:bodyPr vert="horz" wrap="square" lIns="0" tIns="165735" rIns="0" bIns="0" rtlCol="0">
            <a:spAutoFit/>
          </a:bodyPr>
          <a:lstStyle/>
          <a:p>
            <a:pPr marL="355600" indent="-343535" algn="just">
              <a:lnSpc>
                <a:spcPct val="100000"/>
              </a:lnSpc>
              <a:spcBef>
                <a:spcPts val="1305"/>
              </a:spcBef>
              <a:buFont typeface="Arial"/>
              <a:buChar char="•"/>
              <a:tabLst>
                <a:tab pos="355600" algn="l"/>
                <a:tab pos="356235" algn="l"/>
              </a:tabLst>
            </a:pPr>
            <a:r>
              <a:rPr sz="2700" spc="-5" dirty="0">
                <a:solidFill>
                  <a:srgbClr val="FFFF00"/>
                </a:solidFill>
                <a:latin typeface="Calibri"/>
                <a:cs typeface="Calibri"/>
              </a:rPr>
              <a:t>Chẩn </a:t>
            </a:r>
            <a:r>
              <a:rPr sz="2700" dirty="0">
                <a:solidFill>
                  <a:srgbClr val="FFFF00"/>
                </a:solidFill>
                <a:latin typeface="Calibri"/>
                <a:cs typeface="Calibri"/>
              </a:rPr>
              <a:t>đoán </a:t>
            </a:r>
            <a:r>
              <a:rPr sz="2700" spc="-5" dirty="0">
                <a:solidFill>
                  <a:srgbClr val="FFFF00"/>
                </a:solidFill>
                <a:latin typeface="Calibri"/>
                <a:cs typeface="Calibri"/>
              </a:rPr>
              <a:t>phân</a:t>
            </a:r>
            <a:r>
              <a:rPr sz="2700" spc="-65" dirty="0">
                <a:solidFill>
                  <a:srgbClr val="FFFF00"/>
                </a:solidFill>
                <a:latin typeface="Calibri"/>
                <a:cs typeface="Calibri"/>
              </a:rPr>
              <a:t> </a:t>
            </a:r>
            <a:r>
              <a:rPr sz="2700" spc="-10" dirty="0">
                <a:solidFill>
                  <a:srgbClr val="FFFF00"/>
                </a:solidFill>
                <a:latin typeface="Calibri"/>
                <a:cs typeface="Calibri"/>
              </a:rPr>
              <a:t>biệt:</a:t>
            </a:r>
            <a:endParaRPr sz="2700" dirty="0">
              <a:latin typeface="Calibri"/>
              <a:cs typeface="Calibri"/>
            </a:endParaRPr>
          </a:p>
          <a:p>
            <a:pPr marL="756285" lvl="1" indent="-287020" algn="just">
              <a:lnSpc>
                <a:spcPct val="100000"/>
              </a:lnSpc>
              <a:spcBef>
                <a:spcPts val="1200"/>
              </a:spcBef>
              <a:buFont typeface="Arial"/>
              <a:buChar char="–"/>
              <a:tabLst>
                <a:tab pos="756920" algn="l"/>
              </a:tabLst>
            </a:pPr>
            <a:r>
              <a:rPr sz="2700" spc="-5" dirty="0">
                <a:solidFill>
                  <a:srgbClr val="FFFFFF"/>
                </a:solidFill>
                <a:latin typeface="Calibri"/>
                <a:cs typeface="Calibri"/>
              </a:rPr>
              <a:t>BN</a:t>
            </a:r>
            <a:r>
              <a:rPr sz="2700" spc="-10" dirty="0">
                <a:solidFill>
                  <a:srgbClr val="FFFFFF"/>
                </a:solidFill>
                <a:latin typeface="Calibri"/>
                <a:cs typeface="Calibri"/>
              </a:rPr>
              <a:t> </a:t>
            </a:r>
            <a:r>
              <a:rPr sz="2700" spc="-5" dirty="0">
                <a:solidFill>
                  <a:srgbClr val="FFFFFF"/>
                </a:solidFill>
                <a:latin typeface="Calibri"/>
                <a:cs typeface="Calibri"/>
              </a:rPr>
              <a:t>nhẹ:</a:t>
            </a:r>
            <a:endParaRPr sz="2700" dirty="0">
              <a:latin typeface="Calibri"/>
              <a:cs typeface="Calibri"/>
            </a:endParaRPr>
          </a:p>
          <a:p>
            <a:pPr marL="1155700" marR="12065" lvl="2" indent="-228600" algn="just">
              <a:lnSpc>
                <a:spcPct val="100000"/>
              </a:lnSpc>
              <a:spcBef>
                <a:spcPts val="1200"/>
              </a:spcBef>
              <a:buFont typeface="Arial"/>
              <a:buChar char="•"/>
              <a:tabLst>
                <a:tab pos="1156335" algn="l"/>
              </a:tabLst>
            </a:pPr>
            <a:r>
              <a:rPr sz="2700" dirty="0">
                <a:solidFill>
                  <a:srgbClr val="FFFFFF"/>
                </a:solidFill>
                <a:latin typeface="Calibri"/>
                <a:cs typeface="Calibri"/>
              </a:rPr>
              <a:t>Nhiễm cúm, á cúm, </a:t>
            </a:r>
            <a:r>
              <a:rPr sz="2700" spc="-5" dirty="0">
                <a:solidFill>
                  <a:srgbClr val="FFFFFF"/>
                </a:solidFill>
                <a:latin typeface="Calibri"/>
                <a:cs typeface="Calibri"/>
              </a:rPr>
              <a:t>rhinovirus,</a:t>
            </a:r>
            <a:r>
              <a:rPr sz="2700" spc="-95" dirty="0">
                <a:solidFill>
                  <a:srgbClr val="FFFFFF"/>
                </a:solidFill>
                <a:latin typeface="Calibri"/>
                <a:cs typeface="Calibri"/>
              </a:rPr>
              <a:t> </a:t>
            </a:r>
            <a:r>
              <a:rPr sz="2700" spc="-15" dirty="0">
                <a:solidFill>
                  <a:srgbClr val="FFFFFF"/>
                </a:solidFill>
                <a:latin typeface="Calibri"/>
                <a:cs typeface="Calibri"/>
              </a:rPr>
              <a:t>myxovirrus,  </a:t>
            </a:r>
            <a:r>
              <a:rPr sz="2700" spc="-5" dirty="0">
                <a:solidFill>
                  <a:srgbClr val="FFFFFF"/>
                </a:solidFill>
                <a:latin typeface="Calibri"/>
                <a:cs typeface="Calibri"/>
              </a:rPr>
              <a:t>ademovirus</a:t>
            </a:r>
            <a:endParaRPr sz="2700" dirty="0">
              <a:latin typeface="Calibri"/>
              <a:cs typeface="Calibri"/>
            </a:endParaRPr>
          </a:p>
          <a:p>
            <a:pPr marL="1155700" lvl="2" indent="-229235" algn="just">
              <a:lnSpc>
                <a:spcPct val="100000"/>
              </a:lnSpc>
              <a:spcBef>
                <a:spcPts val="1205"/>
              </a:spcBef>
              <a:buFont typeface="Arial"/>
              <a:buChar char="•"/>
              <a:tabLst>
                <a:tab pos="1156335" algn="l"/>
              </a:tabLst>
            </a:pPr>
            <a:r>
              <a:rPr sz="2700" spc="-5" dirty="0">
                <a:solidFill>
                  <a:srgbClr val="FFFFFF"/>
                </a:solidFill>
                <a:latin typeface="Calibri"/>
                <a:cs typeface="Calibri"/>
              </a:rPr>
              <a:t>Cảm </a:t>
            </a:r>
            <a:r>
              <a:rPr sz="2700" dirty="0">
                <a:solidFill>
                  <a:srgbClr val="FFFFFF"/>
                </a:solidFill>
                <a:latin typeface="Calibri"/>
                <a:cs typeface="Calibri"/>
              </a:rPr>
              <a:t>lạnh </a:t>
            </a:r>
            <a:r>
              <a:rPr sz="2700" spc="-5" dirty="0">
                <a:solidFill>
                  <a:srgbClr val="FFFFFF"/>
                </a:solidFill>
                <a:latin typeface="Calibri"/>
                <a:cs typeface="Calibri"/>
              </a:rPr>
              <a:t>do </a:t>
            </a:r>
            <a:r>
              <a:rPr sz="2700" spc="-15" dirty="0">
                <a:solidFill>
                  <a:srgbClr val="FFFFFF"/>
                </a:solidFill>
                <a:latin typeface="Calibri"/>
                <a:cs typeface="Calibri"/>
              </a:rPr>
              <a:t>coromnavirus </a:t>
            </a:r>
            <a:r>
              <a:rPr sz="2700" dirty="0">
                <a:solidFill>
                  <a:srgbClr val="FFFFFF"/>
                </a:solidFill>
                <a:latin typeface="Calibri"/>
                <a:cs typeface="Calibri"/>
              </a:rPr>
              <a:t>thông</a:t>
            </a:r>
            <a:r>
              <a:rPr sz="2700" spc="-55" dirty="0">
                <a:solidFill>
                  <a:srgbClr val="FFFFFF"/>
                </a:solidFill>
                <a:latin typeface="Calibri"/>
                <a:cs typeface="Calibri"/>
              </a:rPr>
              <a:t> </a:t>
            </a:r>
            <a:r>
              <a:rPr sz="2700" dirty="0">
                <a:solidFill>
                  <a:srgbClr val="FFFFFF"/>
                </a:solidFill>
                <a:latin typeface="Calibri"/>
                <a:cs typeface="Calibri"/>
              </a:rPr>
              <a:t>thường</a:t>
            </a:r>
            <a:endParaRPr sz="2700" dirty="0">
              <a:latin typeface="Calibri"/>
              <a:cs typeface="Calibri"/>
            </a:endParaRPr>
          </a:p>
          <a:p>
            <a:pPr marL="756285" lvl="1" indent="-287020" algn="just">
              <a:lnSpc>
                <a:spcPct val="100000"/>
              </a:lnSpc>
              <a:spcBef>
                <a:spcPts val="1200"/>
              </a:spcBef>
              <a:buFont typeface="Arial"/>
              <a:buChar char="–"/>
              <a:tabLst>
                <a:tab pos="756920" algn="l"/>
              </a:tabLst>
            </a:pPr>
            <a:r>
              <a:rPr sz="2700" spc="-5" dirty="0">
                <a:solidFill>
                  <a:srgbClr val="FFFFFF"/>
                </a:solidFill>
                <a:latin typeface="Calibri"/>
                <a:cs typeface="Calibri"/>
              </a:rPr>
              <a:t>BN</a:t>
            </a:r>
            <a:r>
              <a:rPr sz="2700" spc="-10" dirty="0">
                <a:solidFill>
                  <a:srgbClr val="FFFFFF"/>
                </a:solidFill>
                <a:latin typeface="Calibri"/>
                <a:cs typeface="Calibri"/>
              </a:rPr>
              <a:t> </a:t>
            </a:r>
            <a:r>
              <a:rPr sz="2700" spc="-5" dirty="0">
                <a:solidFill>
                  <a:srgbClr val="FFFFFF"/>
                </a:solidFill>
                <a:latin typeface="Calibri"/>
                <a:cs typeface="Calibri"/>
              </a:rPr>
              <a:t>nặng:</a:t>
            </a:r>
            <a:endParaRPr sz="2700" dirty="0">
              <a:latin typeface="Calibri"/>
              <a:cs typeface="Calibri"/>
            </a:endParaRPr>
          </a:p>
          <a:p>
            <a:pPr marL="1155700" lvl="2" indent="-229235" algn="just">
              <a:lnSpc>
                <a:spcPct val="100000"/>
              </a:lnSpc>
              <a:spcBef>
                <a:spcPts val="1200"/>
              </a:spcBef>
              <a:buFont typeface="Arial"/>
              <a:buChar char="•"/>
              <a:tabLst>
                <a:tab pos="1156335" algn="l"/>
              </a:tabLst>
            </a:pPr>
            <a:r>
              <a:rPr sz="2700" spc="-5" dirty="0">
                <a:solidFill>
                  <a:srgbClr val="FFFFFF"/>
                </a:solidFill>
                <a:latin typeface="Calibri"/>
                <a:cs typeface="Calibri"/>
              </a:rPr>
              <a:t>Viêm phổi do </a:t>
            </a:r>
            <a:r>
              <a:rPr sz="2700" dirty="0">
                <a:solidFill>
                  <a:srgbClr val="FFFFFF"/>
                </a:solidFill>
                <a:latin typeface="Calibri"/>
                <a:cs typeface="Calibri"/>
              </a:rPr>
              <a:t>cúm </a:t>
            </a:r>
            <a:r>
              <a:rPr sz="2700" spc="-5" dirty="0">
                <a:solidFill>
                  <a:srgbClr val="FFFFFF"/>
                </a:solidFill>
                <a:latin typeface="Calibri"/>
                <a:cs typeface="Calibri"/>
              </a:rPr>
              <a:t>(H1N1, H5N1,</a:t>
            </a:r>
            <a:r>
              <a:rPr sz="2700" spc="-35" dirty="0">
                <a:solidFill>
                  <a:srgbClr val="FFFFFF"/>
                </a:solidFill>
                <a:latin typeface="Calibri"/>
                <a:cs typeface="Calibri"/>
              </a:rPr>
              <a:t> </a:t>
            </a:r>
            <a:r>
              <a:rPr sz="2700" spc="-5" dirty="0">
                <a:solidFill>
                  <a:srgbClr val="FFFFFF"/>
                </a:solidFill>
                <a:latin typeface="Calibri"/>
                <a:cs typeface="Calibri"/>
              </a:rPr>
              <a:t>H7N9…)</a:t>
            </a:r>
            <a:endParaRPr sz="2700" dirty="0">
              <a:latin typeface="Calibri"/>
              <a:cs typeface="Calibri"/>
            </a:endParaRPr>
          </a:p>
          <a:p>
            <a:pPr marL="1155700" lvl="2" indent="-229235" algn="just">
              <a:lnSpc>
                <a:spcPct val="100000"/>
              </a:lnSpc>
              <a:spcBef>
                <a:spcPts val="1200"/>
              </a:spcBef>
              <a:buFont typeface="Arial"/>
              <a:buChar char="•"/>
              <a:tabLst>
                <a:tab pos="1156335" algn="l"/>
              </a:tabLst>
            </a:pPr>
            <a:r>
              <a:rPr sz="2700" spc="-5" dirty="0">
                <a:solidFill>
                  <a:srgbClr val="FFFFFF"/>
                </a:solidFill>
                <a:latin typeface="Calibri"/>
                <a:cs typeface="Calibri"/>
              </a:rPr>
              <a:t>Viêm phổi do </a:t>
            </a:r>
            <a:r>
              <a:rPr sz="2700" spc="-35" dirty="0">
                <a:solidFill>
                  <a:srgbClr val="FFFFFF"/>
                </a:solidFill>
                <a:latin typeface="Calibri"/>
                <a:cs typeface="Calibri"/>
              </a:rPr>
              <a:t>SARS_CoV,</a:t>
            </a:r>
            <a:r>
              <a:rPr sz="2700" spc="20" dirty="0">
                <a:solidFill>
                  <a:srgbClr val="FFFFFF"/>
                </a:solidFill>
                <a:latin typeface="Calibri"/>
                <a:cs typeface="Calibri"/>
              </a:rPr>
              <a:t> </a:t>
            </a:r>
            <a:r>
              <a:rPr sz="2700" spc="-10" dirty="0">
                <a:solidFill>
                  <a:srgbClr val="FFFFFF"/>
                </a:solidFill>
                <a:latin typeface="Calibri"/>
                <a:cs typeface="Calibri"/>
              </a:rPr>
              <a:t>MERS_CoV</a:t>
            </a:r>
            <a:endParaRPr sz="2700" dirty="0">
              <a:latin typeface="Calibri"/>
              <a:cs typeface="Calibri"/>
            </a:endParaRPr>
          </a:p>
          <a:p>
            <a:pPr marL="1155700" lvl="2" indent="-229235" algn="just">
              <a:lnSpc>
                <a:spcPct val="100000"/>
              </a:lnSpc>
              <a:spcBef>
                <a:spcPts val="1205"/>
              </a:spcBef>
              <a:buFont typeface="Arial"/>
              <a:buChar char="•"/>
              <a:tabLst>
                <a:tab pos="1156335" algn="l"/>
              </a:tabLst>
            </a:pPr>
            <a:r>
              <a:rPr sz="2700" spc="-5" dirty="0">
                <a:solidFill>
                  <a:srgbClr val="FFFFFF"/>
                </a:solidFill>
                <a:latin typeface="Calibri"/>
                <a:cs typeface="Calibri"/>
              </a:rPr>
              <a:t>Viêm phổi do </a:t>
            </a:r>
            <a:r>
              <a:rPr sz="2700" spc="-10" dirty="0">
                <a:solidFill>
                  <a:srgbClr val="FFFFFF"/>
                </a:solidFill>
                <a:latin typeface="Calibri"/>
                <a:cs typeface="Calibri"/>
              </a:rPr>
              <a:t>các </a:t>
            </a:r>
            <a:r>
              <a:rPr sz="2700" dirty="0">
                <a:solidFill>
                  <a:srgbClr val="FFFFFF"/>
                </a:solidFill>
                <a:latin typeface="Calibri"/>
                <a:cs typeface="Calibri"/>
              </a:rPr>
              <a:t>vi khuẩn không điển</a:t>
            </a:r>
            <a:r>
              <a:rPr sz="2700" spc="-100" dirty="0">
                <a:solidFill>
                  <a:srgbClr val="FFFFFF"/>
                </a:solidFill>
                <a:latin typeface="Calibri"/>
                <a:cs typeface="Calibri"/>
              </a:rPr>
              <a:t> </a:t>
            </a:r>
            <a:r>
              <a:rPr sz="2700" spc="-5" dirty="0">
                <a:solidFill>
                  <a:srgbClr val="FFFFFF"/>
                </a:solidFill>
                <a:latin typeface="Calibri"/>
                <a:cs typeface="Calibri"/>
              </a:rPr>
              <a:t>hình</a:t>
            </a:r>
            <a:endParaRPr sz="2700" dirty="0">
              <a:latin typeface="Calibri"/>
              <a:cs typeface="Calibri"/>
            </a:endParaRPr>
          </a:p>
        </p:txBody>
      </p:sp>
      <p:sp>
        <p:nvSpPr>
          <p:cNvPr id="3" name="object 3"/>
          <p:cNvSpPr txBox="1">
            <a:spLocks noGrp="1"/>
          </p:cNvSpPr>
          <p:nvPr>
            <p:ph type="title"/>
          </p:nvPr>
        </p:nvSpPr>
        <p:spPr>
          <a:xfrm>
            <a:off x="3449573" y="304546"/>
            <a:ext cx="224663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Chẩn</a:t>
            </a:r>
            <a:r>
              <a:rPr spc="-90" dirty="0">
                <a:solidFill>
                  <a:srgbClr val="FFFF00"/>
                </a:solidFill>
              </a:rPr>
              <a:t> </a:t>
            </a:r>
            <a:r>
              <a:rPr dirty="0">
                <a:solidFill>
                  <a:srgbClr val="FFFF00"/>
                </a:solidFill>
              </a:rPr>
              <a:t>đoán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46659"/>
          </a:xfrm>
        </p:spPr>
        <p:txBody>
          <a:bodyPr/>
          <a:lstStyle/>
          <a:p>
            <a:pPr algn="ctr"/>
            <a:r>
              <a:rPr lang="en-US" b="1" dirty="0">
                <a:solidFill>
                  <a:srgbClr val="FFFF00"/>
                </a:solidFill>
              </a:rPr>
              <a:t>PHÒNG CHỐNG DỊCH COVID-19 TRONG TRƯỜNG HỌC</a:t>
            </a:r>
            <a:br>
              <a:rPr lang="en-US" b="1" dirty="0">
                <a:solidFill>
                  <a:srgbClr val="FFFF00"/>
                </a:solidFill>
              </a:rPr>
            </a:br>
            <a:endParaRPr lang="en-US" dirty="0">
              <a:solidFill>
                <a:srgbClr val="FFFF00"/>
              </a:solidFill>
            </a:endParaRPr>
          </a:p>
        </p:txBody>
      </p:sp>
      <p:pic>
        <p:nvPicPr>
          <p:cNvPr id="5" name="Content Placeholder 4"/>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0" y="1295400"/>
            <a:ext cx="9144000" cy="5562601"/>
          </a:xfrm>
        </p:spPr>
      </p:pic>
    </p:spTree>
    <p:extLst>
      <p:ext uri="{BB962C8B-B14F-4D97-AF65-F5344CB8AC3E}">
        <p14:creationId xmlns:p14="http://schemas.microsoft.com/office/powerpoint/2010/main" val="1372172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082282" y="2286000"/>
            <a:ext cx="7317435" cy="1227387"/>
          </a:xfrm>
          <a:prstGeom prst="rect">
            <a:avLst/>
          </a:prstGeom>
        </p:spPr>
        <p:txBody>
          <a:bodyPr vert="horz" wrap="square" lIns="0" tIns="13335" rIns="0" bIns="0" rtlCol="0">
            <a:spAutoFit/>
          </a:bodyPr>
          <a:lstStyle/>
          <a:p>
            <a:pPr algn="ctr">
              <a:lnSpc>
                <a:spcPct val="150000"/>
              </a:lnSpc>
              <a:spcBef>
                <a:spcPts val="105"/>
              </a:spcBef>
            </a:pPr>
            <a:r>
              <a:rPr lang="en-US" sz="6000" dirty="0" smtClean="0">
                <a:latin typeface="Arial" pitchFamily="34" charset="0"/>
                <a:cs typeface="Arial" pitchFamily="34" charset="0"/>
              </a:rPr>
              <a:t>ĐẠI CƯƠNG</a:t>
            </a:r>
            <a:endParaRPr sz="6000" spc="-10" dirty="0">
              <a:latin typeface="Arial" pitchFamily="34" charset="0"/>
              <a:cs typeface="Arial" pitchFamily="34" charset="0"/>
            </a:endParaRPr>
          </a:p>
        </p:txBody>
      </p:sp>
      <p:sp>
        <p:nvSpPr>
          <p:cNvPr id="3" name="object 3"/>
          <p:cNvSpPr txBox="1"/>
          <p:nvPr/>
        </p:nvSpPr>
        <p:spPr>
          <a:xfrm>
            <a:off x="1066240" y="5791200"/>
            <a:ext cx="7011517" cy="443711"/>
          </a:xfrm>
          <a:prstGeom prst="rect">
            <a:avLst/>
          </a:prstGeom>
        </p:spPr>
        <p:txBody>
          <a:bodyPr vert="horz" wrap="square" lIns="0" tIns="12700" rIns="0" bIns="0" rtlCol="0">
            <a:spAutoFit/>
          </a:bodyPr>
          <a:lstStyle/>
          <a:p>
            <a:pPr marL="12700" algn="ctr">
              <a:lnSpc>
                <a:spcPct val="100000"/>
              </a:lnSpc>
              <a:spcBef>
                <a:spcPts val="100"/>
              </a:spcBef>
            </a:pPr>
            <a:endParaRPr sz="2800" i="1" dirty="0">
              <a:latin typeface="Calibri"/>
              <a:cs typeface="Calibri"/>
            </a:endParaRPr>
          </a:p>
        </p:txBody>
      </p:sp>
    </p:spTree>
    <p:extLst>
      <p:ext uri="{BB962C8B-B14F-4D97-AF65-F5344CB8AC3E}">
        <p14:creationId xmlns:p14="http://schemas.microsoft.com/office/powerpoint/2010/main" val="1589922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153400" cy="635000"/>
          </a:xfrm>
        </p:spPr>
        <p:txBody>
          <a:bodyPr/>
          <a:lstStyle/>
          <a:p>
            <a:pPr algn="ctr"/>
            <a:r>
              <a:rPr lang="en-US" b="1" dirty="0">
                <a:solidFill>
                  <a:srgbClr val="FFFF00"/>
                </a:solidFill>
              </a:rPr>
              <a:t>I. </a:t>
            </a:r>
            <a:r>
              <a:rPr lang="en-US" b="1" dirty="0" err="1">
                <a:solidFill>
                  <a:srgbClr val="FFFF00"/>
                </a:solidFill>
              </a:rPr>
              <a:t>Tại</a:t>
            </a:r>
            <a:r>
              <a:rPr lang="en-US" b="1" dirty="0">
                <a:solidFill>
                  <a:srgbClr val="FFFF00"/>
                </a:solidFill>
              </a:rPr>
              <a:t> </a:t>
            </a:r>
            <a:r>
              <a:rPr lang="en-US" b="1" dirty="0" err="1">
                <a:solidFill>
                  <a:srgbClr val="FFFF00"/>
                </a:solidFill>
              </a:rPr>
              <a:t>nhà</a:t>
            </a:r>
            <a:r>
              <a:rPr lang="en-US" b="1" dirty="0">
                <a:solidFill>
                  <a:srgbClr val="FFFF00"/>
                </a:solidFill>
              </a:rPr>
              <a:t>, </a:t>
            </a:r>
            <a:r>
              <a:rPr lang="en-US" b="1" dirty="0" err="1">
                <a:solidFill>
                  <a:srgbClr val="FFFF00"/>
                </a:solidFill>
              </a:rPr>
              <a:t>trước</a:t>
            </a:r>
            <a:r>
              <a:rPr lang="en-US" b="1" dirty="0">
                <a:solidFill>
                  <a:srgbClr val="FFFF00"/>
                </a:solidFill>
              </a:rPr>
              <a:t> </a:t>
            </a:r>
            <a:r>
              <a:rPr lang="en-US" b="1" dirty="0" err="1">
                <a:solidFill>
                  <a:srgbClr val="FFFF00"/>
                </a:solidFill>
              </a:rPr>
              <a:t>khi</a:t>
            </a:r>
            <a:r>
              <a:rPr lang="en-US" b="1" dirty="0">
                <a:solidFill>
                  <a:srgbClr val="FFFF00"/>
                </a:solidFill>
              </a:rPr>
              <a:t> </a:t>
            </a:r>
            <a:r>
              <a:rPr lang="en-US" b="1" dirty="0" err="1">
                <a:solidFill>
                  <a:srgbClr val="FFFF00"/>
                </a:solidFill>
              </a:rPr>
              <a:t>đến</a:t>
            </a:r>
            <a:r>
              <a:rPr lang="en-US" b="1" dirty="0">
                <a:solidFill>
                  <a:srgbClr val="FFFF00"/>
                </a:solidFill>
              </a:rPr>
              <a:t> </a:t>
            </a:r>
            <a:r>
              <a:rPr lang="en-US" b="1" dirty="0" err="1">
                <a:solidFill>
                  <a:srgbClr val="FFFF00"/>
                </a:solidFill>
              </a:rPr>
              <a:t>trường</a:t>
            </a:r>
            <a:endParaRPr lang="en-US" b="1" dirty="0"/>
          </a:p>
        </p:txBody>
      </p:sp>
      <p:pic>
        <p:nvPicPr>
          <p:cNvPr id="5" name="10000000_119293162976103_7237663187199593057_n.mp4">
            <a:hlinkClick r:id="" action="ppaction://media"/>
          </p:cNvPr>
          <p:cNvPicPr>
            <a:picLocks noGrp="1" noChangeAspect="1"/>
          </p:cNvPicPr>
          <p:nvPr>
            <p:ph sz="half" idx="3"/>
            <a:videoFile r:link="rId2"/>
            <p:extLst>
              <p:ext uri="{DAA4B4D4-6D71-4841-9C94-3DE7FCFB9230}">
                <p14:media xmlns:p14="http://schemas.microsoft.com/office/powerpoint/2010/main" r:embed="rId1"/>
              </p:ext>
            </p:extLst>
          </p:nvPr>
        </p:nvPicPr>
        <p:blipFill>
          <a:blip r:embed="rId4"/>
          <a:stretch>
            <a:fillRect/>
          </a:stretch>
        </p:blipFill>
        <p:spPr>
          <a:xfrm>
            <a:off x="762000" y="2209800"/>
            <a:ext cx="7924800" cy="4457700"/>
          </a:xfrm>
        </p:spPr>
      </p:pic>
      <p:sp>
        <p:nvSpPr>
          <p:cNvPr id="7" name="Rectangle 6"/>
          <p:cNvSpPr/>
          <p:nvPr/>
        </p:nvSpPr>
        <p:spPr>
          <a:xfrm>
            <a:off x="762000" y="990600"/>
            <a:ext cx="7924800" cy="1569660"/>
          </a:xfrm>
          <a:prstGeom prst="rect">
            <a:avLst/>
          </a:prstGeom>
        </p:spPr>
        <p:txBody>
          <a:bodyPr wrap="square">
            <a:spAutoFit/>
          </a:bodyPr>
          <a:lstStyle/>
          <a:p>
            <a:pPr algn="ctr"/>
            <a:r>
              <a:rPr lang="vi-VN" sz="2400" dirty="0">
                <a:solidFill>
                  <a:schemeClr val="bg1"/>
                </a:solidFill>
              </a:rPr>
              <a:t>Giữ sức khỏe tốt qua đó nâng cao sức đề kháng là một việc rất quan trọng!</a:t>
            </a:r>
          </a:p>
          <a:p>
            <a:pPr algn="ctr"/>
            <a:r>
              <a:rPr lang="vi-VN" sz="2400" dirty="0">
                <a:solidFill>
                  <a:schemeClr val="bg1"/>
                </a:solidFill>
              </a:rPr>
              <a:t/>
            </a:r>
            <a:br>
              <a:rPr lang="vi-VN"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638299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7200" cy="615553"/>
          </a:xfrm>
        </p:spPr>
        <p:txBody>
          <a:bodyPr/>
          <a:lstStyle/>
          <a:p>
            <a:pPr algn="ctr"/>
            <a:r>
              <a:rPr lang="en-US" b="1" dirty="0" smtClean="0">
                <a:solidFill>
                  <a:srgbClr val="FFFF00"/>
                </a:solidFill>
              </a:rPr>
              <a:t>I. </a:t>
            </a:r>
            <a:r>
              <a:rPr lang="en-US" b="1" dirty="0" err="1" smtClean="0">
                <a:solidFill>
                  <a:srgbClr val="FFFF00"/>
                </a:solidFill>
              </a:rPr>
              <a:t>Tại</a:t>
            </a:r>
            <a:r>
              <a:rPr lang="en-US" b="1" dirty="0" smtClean="0">
                <a:solidFill>
                  <a:srgbClr val="FFFF00"/>
                </a:solidFill>
              </a:rPr>
              <a:t> </a:t>
            </a:r>
            <a:r>
              <a:rPr lang="en-US" b="1" dirty="0" err="1" smtClean="0">
                <a:solidFill>
                  <a:srgbClr val="FFFF00"/>
                </a:solidFill>
              </a:rPr>
              <a:t>nhà</a:t>
            </a:r>
            <a:r>
              <a:rPr lang="en-US" b="1" dirty="0" smtClean="0">
                <a:solidFill>
                  <a:srgbClr val="FFFF00"/>
                </a:solidFill>
              </a:rPr>
              <a:t>, </a:t>
            </a:r>
            <a:r>
              <a:rPr lang="en-US" b="1" dirty="0" err="1" smtClean="0">
                <a:solidFill>
                  <a:srgbClr val="FFFF00"/>
                </a:solidFill>
              </a:rPr>
              <a:t>trước</a:t>
            </a:r>
            <a:r>
              <a:rPr lang="en-US" b="1" dirty="0" smtClean="0">
                <a:solidFill>
                  <a:srgbClr val="FFFF00"/>
                </a:solidFill>
              </a:rPr>
              <a:t> </a:t>
            </a:r>
            <a:r>
              <a:rPr lang="en-US" b="1" dirty="0" err="1" smtClean="0">
                <a:solidFill>
                  <a:srgbClr val="FFFF00"/>
                </a:solidFill>
              </a:rPr>
              <a:t>khi</a:t>
            </a:r>
            <a:r>
              <a:rPr lang="en-US" b="1" dirty="0" smtClean="0">
                <a:solidFill>
                  <a:srgbClr val="FFFF00"/>
                </a:solidFill>
              </a:rPr>
              <a:t> </a:t>
            </a:r>
            <a:r>
              <a:rPr lang="en-US" b="1" dirty="0" err="1" smtClean="0">
                <a:solidFill>
                  <a:srgbClr val="FFFF00"/>
                </a:solidFill>
              </a:rPr>
              <a:t>đến</a:t>
            </a:r>
            <a:r>
              <a:rPr lang="en-US" b="1" dirty="0" smtClean="0">
                <a:solidFill>
                  <a:srgbClr val="FFFF00"/>
                </a:solidFill>
              </a:rPr>
              <a:t> </a:t>
            </a:r>
            <a:r>
              <a:rPr lang="en-US" b="1" dirty="0" err="1" smtClean="0">
                <a:solidFill>
                  <a:srgbClr val="FFFF00"/>
                </a:solidFill>
              </a:rPr>
              <a:t>trường</a:t>
            </a:r>
            <a:endParaRPr lang="en-US" b="1" dirty="0">
              <a:solidFill>
                <a:srgbClr val="FFFF00"/>
              </a:solidFill>
            </a:endParaRPr>
          </a:p>
        </p:txBody>
      </p:sp>
      <p:sp>
        <p:nvSpPr>
          <p:cNvPr id="3" name="Text Placeholder 2"/>
          <p:cNvSpPr>
            <a:spLocks noGrp="1"/>
          </p:cNvSpPr>
          <p:nvPr>
            <p:ph type="body" idx="1"/>
          </p:nvPr>
        </p:nvSpPr>
        <p:spPr>
          <a:xfrm>
            <a:off x="533400" y="1066800"/>
            <a:ext cx="8075930" cy="6247864"/>
          </a:xfrm>
        </p:spPr>
        <p:txBody>
          <a:bodyPr/>
          <a:lstStyle/>
          <a:p>
            <a:pPr algn="just">
              <a:lnSpc>
                <a:spcPct val="150000"/>
              </a:lnSpc>
            </a:pPr>
            <a:r>
              <a:rPr lang="en-US" dirty="0" smtClean="0"/>
              <a:t>	1. </a:t>
            </a:r>
            <a:r>
              <a:rPr lang="vi-VN" dirty="0" smtClean="0"/>
              <a:t>Cha </a:t>
            </a:r>
            <a:r>
              <a:rPr lang="vi-VN" dirty="0"/>
              <a:t>mẹ học sinh, sinh viên, học viên lưu ý các hoạt động sau để tăng cường sức khỏe cho học sinh và bản thân sinh viên, học viên</a:t>
            </a:r>
            <a:r>
              <a:rPr lang="vi-VN" dirty="0" smtClean="0"/>
              <a:t>:</a:t>
            </a:r>
            <a:endParaRPr lang="en-US" dirty="0" smtClean="0"/>
          </a:p>
          <a:p>
            <a:pPr algn="just">
              <a:lnSpc>
                <a:spcPct val="150000"/>
              </a:lnSpc>
            </a:pPr>
            <a:r>
              <a:rPr lang="en-US" dirty="0" smtClean="0">
                <a:solidFill>
                  <a:schemeClr val="bg1"/>
                </a:solidFill>
              </a:rPr>
              <a:t>	- </a:t>
            </a:r>
            <a:r>
              <a:rPr lang="vi-VN" dirty="0" smtClean="0">
                <a:solidFill>
                  <a:schemeClr val="bg1"/>
                </a:solidFill>
              </a:rPr>
              <a:t>Súc </a:t>
            </a:r>
            <a:r>
              <a:rPr lang="vi-VN" dirty="0">
                <a:solidFill>
                  <a:schemeClr val="bg1"/>
                </a:solidFill>
              </a:rPr>
              <a:t>miệng, họng bằng nước muối hoặc nước súc miệng thường xuyên</a:t>
            </a:r>
            <a:r>
              <a:rPr lang="vi-VN" dirty="0" smtClean="0">
                <a:solidFill>
                  <a:schemeClr val="bg1"/>
                </a:solidFill>
              </a:rPr>
              <a:t>.</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Giữ </a:t>
            </a:r>
            <a:r>
              <a:rPr lang="vi-VN" dirty="0">
                <a:solidFill>
                  <a:schemeClr val="bg1"/>
                </a:solidFill>
              </a:rPr>
              <a:t>ấm cơ thể, tập thể dục, ăn chín, uống chín và đảm bảo chế độ ăn uống đầy đủ dinh dưỡng</a:t>
            </a:r>
            <a:r>
              <a:rPr lang="vi-VN" dirty="0" smtClean="0">
                <a:solidFill>
                  <a:schemeClr val="bg1"/>
                </a:solidFill>
              </a:rPr>
              <a:t>.</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Hạn </a:t>
            </a:r>
            <a:r>
              <a:rPr lang="vi-VN" dirty="0">
                <a:solidFill>
                  <a:schemeClr val="bg1"/>
                </a:solidFill>
              </a:rPr>
              <a:t>chế tiếp xúc với các vật nuôi, động vật hoang dã.</a:t>
            </a:r>
            <a:endParaRPr lang="en-US" dirty="0" smtClean="0">
              <a:solidFill>
                <a:schemeClr val="bg1"/>
              </a:solidFill>
            </a:endParaRPr>
          </a:p>
          <a:p>
            <a:endParaRPr lang="en-US" dirty="0"/>
          </a:p>
        </p:txBody>
      </p:sp>
    </p:spTree>
    <p:extLst>
      <p:ext uri="{BB962C8B-B14F-4D97-AF65-F5344CB8AC3E}">
        <p14:creationId xmlns:p14="http://schemas.microsoft.com/office/powerpoint/2010/main" val="4236185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35000"/>
          </a:xfrm>
        </p:spPr>
        <p:txBody>
          <a:bodyPr/>
          <a:lstStyle/>
          <a:p>
            <a:pPr algn="ctr"/>
            <a:r>
              <a:rPr lang="en-US" b="1" dirty="0">
                <a:solidFill>
                  <a:srgbClr val="FFFF00"/>
                </a:solidFill>
              </a:rPr>
              <a:t>I. </a:t>
            </a:r>
            <a:r>
              <a:rPr lang="en-US" b="1" dirty="0" err="1">
                <a:solidFill>
                  <a:srgbClr val="FFFF00"/>
                </a:solidFill>
              </a:rPr>
              <a:t>Tại</a:t>
            </a:r>
            <a:r>
              <a:rPr lang="en-US" b="1" dirty="0">
                <a:solidFill>
                  <a:srgbClr val="FFFF00"/>
                </a:solidFill>
              </a:rPr>
              <a:t> </a:t>
            </a:r>
            <a:r>
              <a:rPr lang="en-US" b="1" dirty="0" err="1">
                <a:solidFill>
                  <a:srgbClr val="FFFF00"/>
                </a:solidFill>
              </a:rPr>
              <a:t>nhà</a:t>
            </a:r>
            <a:r>
              <a:rPr lang="en-US" b="1" dirty="0">
                <a:solidFill>
                  <a:srgbClr val="FFFF00"/>
                </a:solidFill>
              </a:rPr>
              <a:t>, </a:t>
            </a:r>
            <a:r>
              <a:rPr lang="en-US" b="1" dirty="0" err="1">
                <a:solidFill>
                  <a:srgbClr val="FFFF00"/>
                </a:solidFill>
              </a:rPr>
              <a:t>trước</a:t>
            </a:r>
            <a:r>
              <a:rPr lang="en-US" b="1" dirty="0">
                <a:solidFill>
                  <a:srgbClr val="FFFF00"/>
                </a:solidFill>
              </a:rPr>
              <a:t> </a:t>
            </a:r>
            <a:r>
              <a:rPr lang="en-US" b="1" dirty="0" err="1">
                <a:solidFill>
                  <a:srgbClr val="FFFF00"/>
                </a:solidFill>
              </a:rPr>
              <a:t>khi</a:t>
            </a:r>
            <a:r>
              <a:rPr lang="en-US" b="1" dirty="0">
                <a:solidFill>
                  <a:srgbClr val="FFFF00"/>
                </a:solidFill>
              </a:rPr>
              <a:t> </a:t>
            </a:r>
            <a:r>
              <a:rPr lang="en-US" b="1" dirty="0" err="1">
                <a:solidFill>
                  <a:srgbClr val="FFFF00"/>
                </a:solidFill>
              </a:rPr>
              <a:t>đến</a:t>
            </a:r>
            <a:r>
              <a:rPr lang="en-US" b="1" dirty="0">
                <a:solidFill>
                  <a:srgbClr val="FFFF00"/>
                </a:solidFill>
              </a:rPr>
              <a:t> </a:t>
            </a:r>
            <a:r>
              <a:rPr lang="en-US" b="1" dirty="0" err="1">
                <a:solidFill>
                  <a:srgbClr val="FFFF00"/>
                </a:solidFill>
              </a:rPr>
              <a:t>trường</a:t>
            </a:r>
            <a:endParaRPr lang="en-US" b="1" dirty="0"/>
          </a:p>
        </p:txBody>
      </p:sp>
      <p:sp>
        <p:nvSpPr>
          <p:cNvPr id="3" name="Text Placeholder 2"/>
          <p:cNvSpPr>
            <a:spLocks noGrp="1"/>
          </p:cNvSpPr>
          <p:nvPr>
            <p:ph type="body" idx="1"/>
          </p:nvPr>
        </p:nvSpPr>
        <p:spPr>
          <a:xfrm>
            <a:off x="533400" y="1219200"/>
            <a:ext cx="8075930" cy="6032421"/>
          </a:xfrm>
        </p:spPr>
        <p:txBody>
          <a:bodyPr/>
          <a:lstStyle/>
          <a:p>
            <a:pPr algn="just"/>
            <a:r>
              <a:rPr lang="en-US" dirty="0" smtClean="0"/>
              <a:t>	2</a:t>
            </a:r>
            <a:r>
              <a:rPr lang="en-US" dirty="0"/>
              <a:t>. </a:t>
            </a:r>
            <a:r>
              <a:rPr lang="en-US" dirty="0" err="1"/>
              <a:t>Đối</a:t>
            </a:r>
            <a:r>
              <a:rPr lang="en-US" dirty="0"/>
              <a:t> </a:t>
            </a:r>
            <a:r>
              <a:rPr lang="en-US" dirty="0" err="1"/>
              <a:t>với</a:t>
            </a:r>
            <a:r>
              <a:rPr lang="en-US" dirty="0"/>
              <a:t> </a:t>
            </a:r>
            <a:r>
              <a:rPr lang="en-US" dirty="0" err="1"/>
              <a:t>trẻ</a:t>
            </a:r>
            <a:r>
              <a:rPr lang="en-US" dirty="0"/>
              <a:t> </a:t>
            </a:r>
            <a:r>
              <a:rPr lang="en-US" dirty="0" err="1"/>
              <a:t>em</a:t>
            </a:r>
            <a:r>
              <a:rPr lang="en-US" dirty="0"/>
              <a:t> </a:t>
            </a:r>
            <a:r>
              <a:rPr lang="en-US" dirty="0" err="1"/>
              <a:t>mầm</a:t>
            </a:r>
            <a:r>
              <a:rPr lang="en-US" dirty="0"/>
              <a:t> non, </a:t>
            </a:r>
            <a:r>
              <a:rPr lang="en-US" dirty="0" err="1"/>
              <a:t>học</a:t>
            </a:r>
            <a:r>
              <a:rPr lang="en-US" dirty="0"/>
              <a:t> </a:t>
            </a:r>
            <a:r>
              <a:rPr lang="en-US" dirty="0" err="1" smtClean="0"/>
              <a:t>sinh</a:t>
            </a:r>
            <a:endParaRPr lang="en-US" dirty="0" smtClean="0"/>
          </a:p>
          <a:p>
            <a:pPr algn="just">
              <a:lnSpc>
                <a:spcPct val="150000"/>
              </a:lnSpc>
            </a:pPr>
            <a:r>
              <a:rPr lang="en-US" dirty="0" smtClean="0"/>
              <a:t>	</a:t>
            </a:r>
            <a:r>
              <a:rPr lang="en-US" dirty="0" smtClean="0">
                <a:solidFill>
                  <a:schemeClr val="bg1"/>
                </a:solidFill>
              </a:rPr>
              <a:t>- </a:t>
            </a:r>
            <a:r>
              <a:rPr lang="vi-VN" dirty="0" smtClean="0">
                <a:solidFill>
                  <a:schemeClr val="bg1"/>
                </a:solidFill>
              </a:rPr>
              <a:t>Cha </a:t>
            </a:r>
            <a:r>
              <a:rPr lang="vi-VN" dirty="0">
                <a:solidFill>
                  <a:schemeClr val="bg1"/>
                </a:solidFill>
              </a:rPr>
              <a:t>mẹ học sinh có trách nhiệm đo nhiệt độ cho học sinh. </a:t>
            </a:r>
            <a:endParaRPr lang="en-US" dirty="0" smtClean="0">
              <a:solidFill>
                <a:schemeClr val="bg1"/>
              </a:solidFill>
            </a:endParaRPr>
          </a:p>
          <a:p>
            <a:pPr algn="just">
              <a:lnSpc>
                <a:spcPct val="150000"/>
              </a:lnSpc>
            </a:pPr>
            <a:r>
              <a:rPr lang="en-US" dirty="0" smtClean="0">
                <a:solidFill>
                  <a:schemeClr val="bg1"/>
                </a:solidFill>
              </a:rPr>
              <a:t>	- </a:t>
            </a:r>
            <a:r>
              <a:rPr lang="vi-VN" dirty="0">
                <a:solidFill>
                  <a:schemeClr val="bg1"/>
                </a:solidFill>
              </a:rPr>
              <a:t>Nếu có sốt hoặc ho, khó thở thì chủ động cho trẻ nghỉ học và theo dõi sức khỏe tại nhà, nếu cần thì đưa đến cơ sở y tế để được khám, tư vấn, điều </a:t>
            </a:r>
            <a:r>
              <a:rPr lang="vi-VN" dirty="0" smtClean="0">
                <a:solidFill>
                  <a:schemeClr val="bg1"/>
                </a:solidFill>
              </a:rPr>
              <a:t>trị</a:t>
            </a:r>
            <a:endParaRPr lang="en-US" dirty="0" smtClean="0">
              <a:solidFill>
                <a:schemeClr val="bg1"/>
              </a:solidFill>
            </a:endParaRPr>
          </a:p>
          <a:p>
            <a:pPr algn="just">
              <a:lnSpc>
                <a:spcPct val="150000"/>
              </a:lnSpc>
            </a:pPr>
            <a:r>
              <a:rPr lang="en-US" dirty="0">
                <a:solidFill>
                  <a:schemeClr val="bg1"/>
                </a:solidFill>
              </a:rPr>
              <a:t>	</a:t>
            </a:r>
            <a:r>
              <a:rPr lang="en-US" dirty="0" smtClean="0">
                <a:solidFill>
                  <a:schemeClr val="bg1"/>
                </a:solidFill>
              </a:rPr>
              <a:t>- </a:t>
            </a:r>
            <a:r>
              <a:rPr lang="vi-VN" dirty="0">
                <a:solidFill>
                  <a:schemeClr val="bg1"/>
                </a:solidFill>
              </a:rPr>
              <a:t> Cha mẹ cho học sinh ở nhà nếu học sinh đang trong thời gian cách ly tại nhà theo yêu cầu của cơ quan y tế.</a:t>
            </a:r>
            <a:r>
              <a:rPr lang="en-US" dirty="0" smtClean="0">
                <a:solidFill>
                  <a:schemeClr val="bg1"/>
                </a:solidFill>
              </a:rPr>
              <a:t> </a:t>
            </a:r>
          </a:p>
          <a:p>
            <a:endParaRPr lang="en-US" dirty="0"/>
          </a:p>
        </p:txBody>
      </p:sp>
    </p:spTree>
    <p:extLst>
      <p:ext uri="{BB962C8B-B14F-4D97-AF65-F5344CB8AC3E}">
        <p14:creationId xmlns:p14="http://schemas.microsoft.com/office/powerpoint/2010/main" val="4236185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714"/>
            <a:ext cx="8153400" cy="635000"/>
          </a:xfrm>
        </p:spPr>
        <p:txBody>
          <a:bodyPr/>
          <a:lstStyle/>
          <a:p>
            <a:pPr algn="ctr"/>
            <a:r>
              <a:rPr lang="en-US" b="1" dirty="0">
                <a:solidFill>
                  <a:srgbClr val="FFFF00"/>
                </a:solidFill>
              </a:rPr>
              <a:t>I. </a:t>
            </a:r>
            <a:r>
              <a:rPr lang="en-US" b="1" dirty="0" err="1">
                <a:solidFill>
                  <a:srgbClr val="FFFF00"/>
                </a:solidFill>
              </a:rPr>
              <a:t>Tại</a:t>
            </a:r>
            <a:r>
              <a:rPr lang="en-US" b="1" dirty="0">
                <a:solidFill>
                  <a:srgbClr val="FFFF00"/>
                </a:solidFill>
              </a:rPr>
              <a:t> </a:t>
            </a:r>
            <a:r>
              <a:rPr lang="en-US" b="1" dirty="0" err="1">
                <a:solidFill>
                  <a:srgbClr val="FFFF00"/>
                </a:solidFill>
              </a:rPr>
              <a:t>nhà</a:t>
            </a:r>
            <a:r>
              <a:rPr lang="en-US" b="1" dirty="0">
                <a:solidFill>
                  <a:srgbClr val="FFFF00"/>
                </a:solidFill>
              </a:rPr>
              <a:t>, </a:t>
            </a:r>
            <a:r>
              <a:rPr lang="en-US" b="1" dirty="0" err="1">
                <a:solidFill>
                  <a:srgbClr val="FFFF00"/>
                </a:solidFill>
              </a:rPr>
              <a:t>trước</a:t>
            </a:r>
            <a:r>
              <a:rPr lang="en-US" b="1" dirty="0">
                <a:solidFill>
                  <a:srgbClr val="FFFF00"/>
                </a:solidFill>
              </a:rPr>
              <a:t> </a:t>
            </a:r>
            <a:r>
              <a:rPr lang="en-US" b="1" dirty="0" err="1">
                <a:solidFill>
                  <a:srgbClr val="FFFF00"/>
                </a:solidFill>
              </a:rPr>
              <a:t>khi</a:t>
            </a:r>
            <a:r>
              <a:rPr lang="en-US" b="1" dirty="0">
                <a:solidFill>
                  <a:srgbClr val="FFFF00"/>
                </a:solidFill>
              </a:rPr>
              <a:t> </a:t>
            </a:r>
            <a:r>
              <a:rPr lang="en-US" b="1" dirty="0" err="1">
                <a:solidFill>
                  <a:srgbClr val="FFFF00"/>
                </a:solidFill>
              </a:rPr>
              <a:t>đến</a:t>
            </a:r>
            <a:r>
              <a:rPr lang="en-US" b="1" dirty="0">
                <a:solidFill>
                  <a:srgbClr val="FFFF00"/>
                </a:solidFill>
              </a:rPr>
              <a:t> </a:t>
            </a:r>
            <a:r>
              <a:rPr lang="en-US" b="1" dirty="0" err="1">
                <a:solidFill>
                  <a:srgbClr val="FFFF00"/>
                </a:solidFill>
              </a:rPr>
              <a:t>trường</a:t>
            </a:r>
            <a:endParaRPr lang="en-US" b="1" dirty="0"/>
          </a:p>
        </p:txBody>
      </p:sp>
      <p:sp>
        <p:nvSpPr>
          <p:cNvPr id="3" name="Text Placeholder 2"/>
          <p:cNvSpPr>
            <a:spLocks noGrp="1"/>
          </p:cNvSpPr>
          <p:nvPr>
            <p:ph type="body" idx="1"/>
          </p:nvPr>
        </p:nvSpPr>
        <p:spPr>
          <a:xfrm>
            <a:off x="534034" y="1521511"/>
            <a:ext cx="8075930" cy="4955203"/>
          </a:xfrm>
        </p:spPr>
        <p:txBody>
          <a:bodyPr/>
          <a:lstStyle/>
          <a:p>
            <a:pPr algn="just"/>
            <a:r>
              <a:rPr lang="en-US" dirty="0" smtClean="0"/>
              <a:t>	3</a:t>
            </a:r>
            <a:r>
              <a:rPr lang="en-US" dirty="0"/>
              <a:t>. </a:t>
            </a:r>
            <a:r>
              <a:rPr lang="en-US" dirty="0" err="1"/>
              <a:t>Đối</a:t>
            </a:r>
            <a:r>
              <a:rPr lang="en-US" dirty="0"/>
              <a:t> </a:t>
            </a:r>
            <a:r>
              <a:rPr lang="en-US" dirty="0" err="1"/>
              <a:t>với</a:t>
            </a:r>
            <a:r>
              <a:rPr lang="en-US" dirty="0"/>
              <a:t> </a:t>
            </a:r>
            <a:r>
              <a:rPr lang="en-US" dirty="0" err="1"/>
              <a:t>sinh</a:t>
            </a:r>
            <a:r>
              <a:rPr lang="en-US" dirty="0"/>
              <a:t> </a:t>
            </a:r>
            <a:r>
              <a:rPr lang="en-US" dirty="0" err="1"/>
              <a:t>viên</a:t>
            </a:r>
            <a:r>
              <a:rPr lang="en-US" dirty="0"/>
              <a:t>, </a:t>
            </a:r>
            <a:r>
              <a:rPr lang="en-US" dirty="0" err="1"/>
              <a:t>học</a:t>
            </a:r>
            <a:r>
              <a:rPr lang="en-US" dirty="0"/>
              <a:t> </a:t>
            </a:r>
            <a:r>
              <a:rPr lang="en-US" dirty="0" err="1" smtClean="0"/>
              <a:t>viên</a:t>
            </a:r>
            <a:endParaRPr lang="en-US" dirty="0" smtClean="0"/>
          </a:p>
          <a:p>
            <a:pPr algn="just">
              <a:lnSpc>
                <a:spcPct val="150000"/>
              </a:lnSpc>
            </a:pPr>
            <a:r>
              <a:rPr lang="en-US" dirty="0"/>
              <a:t>	</a:t>
            </a:r>
            <a:r>
              <a:rPr lang="en-US" dirty="0" smtClean="0">
                <a:solidFill>
                  <a:schemeClr val="bg1"/>
                </a:solidFill>
              </a:rPr>
              <a:t>- </a:t>
            </a:r>
            <a:r>
              <a:rPr lang="vi-VN" dirty="0">
                <a:solidFill>
                  <a:schemeClr val="bg1"/>
                </a:solidFill>
              </a:rPr>
              <a:t>Tự đo nhiệt độ. Nếu có sốt hoặc ho và khó thở thì chủ động báo cho nhà trường và nghỉ ở nhà để theo dõi sức khỏe, nếu cần thì đến cơ sở y tế để được khám, tư vấn, điều trị</a:t>
            </a:r>
            <a:r>
              <a:rPr lang="vi-VN" dirty="0" smtClean="0">
                <a:solidFill>
                  <a:schemeClr val="bg1"/>
                </a:solidFill>
              </a:rPr>
              <a:t>.</a:t>
            </a:r>
            <a:endParaRPr lang="en-US" dirty="0" smtClean="0">
              <a:solidFill>
                <a:schemeClr val="bg1"/>
              </a:solidFill>
            </a:endParaRPr>
          </a:p>
          <a:p>
            <a:pPr algn="just">
              <a:lnSpc>
                <a:spcPct val="150000"/>
              </a:lnSpc>
            </a:pPr>
            <a:r>
              <a:rPr lang="en-US" dirty="0">
                <a:solidFill>
                  <a:schemeClr val="bg1"/>
                </a:solidFill>
              </a:rPr>
              <a:t>	</a:t>
            </a:r>
            <a:r>
              <a:rPr lang="en-US" dirty="0" smtClean="0">
                <a:solidFill>
                  <a:schemeClr val="bg1"/>
                </a:solidFill>
              </a:rPr>
              <a:t>- </a:t>
            </a:r>
            <a:r>
              <a:rPr lang="vi-VN" dirty="0">
                <a:solidFill>
                  <a:schemeClr val="bg1"/>
                </a:solidFill>
              </a:rPr>
              <a:t>Sinh viên, học viên không được đến trường nếu đang trong thời gian cách ly tại nhà theo yêu cầu của cơ quan y tế.</a:t>
            </a:r>
            <a:endParaRPr lang="en-US" dirty="0">
              <a:solidFill>
                <a:schemeClr val="bg1"/>
              </a:solidFill>
            </a:endParaRPr>
          </a:p>
        </p:txBody>
      </p:sp>
    </p:spTree>
    <p:extLst>
      <p:ext uri="{BB962C8B-B14F-4D97-AF65-F5344CB8AC3E}">
        <p14:creationId xmlns:p14="http://schemas.microsoft.com/office/powerpoint/2010/main" val="4236185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714"/>
            <a:ext cx="8153400" cy="635000"/>
          </a:xfrm>
        </p:spPr>
        <p:txBody>
          <a:bodyPr/>
          <a:lstStyle/>
          <a:p>
            <a:pPr algn="ctr"/>
            <a:r>
              <a:rPr lang="en-US" b="1" dirty="0">
                <a:solidFill>
                  <a:srgbClr val="FFFF00"/>
                </a:solidFill>
              </a:rPr>
              <a:t>I. </a:t>
            </a:r>
            <a:r>
              <a:rPr lang="en-US" b="1" dirty="0" err="1">
                <a:solidFill>
                  <a:srgbClr val="FFFF00"/>
                </a:solidFill>
              </a:rPr>
              <a:t>Tại</a:t>
            </a:r>
            <a:r>
              <a:rPr lang="en-US" b="1" dirty="0">
                <a:solidFill>
                  <a:srgbClr val="FFFF00"/>
                </a:solidFill>
              </a:rPr>
              <a:t> </a:t>
            </a:r>
            <a:r>
              <a:rPr lang="en-US" b="1" dirty="0" err="1">
                <a:solidFill>
                  <a:srgbClr val="FFFF00"/>
                </a:solidFill>
              </a:rPr>
              <a:t>nhà</a:t>
            </a:r>
            <a:r>
              <a:rPr lang="en-US" b="1" dirty="0">
                <a:solidFill>
                  <a:srgbClr val="FFFF00"/>
                </a:solidFill>
              </a:rPr>
              <a:t>, </a:t>
            </a:r>
            <a:r>
              <a:rPr lang="en-US" b="1" dirty="0" err="1">
                <a:solidFill>
                  <a:srgbClr val="FFFF00"/>
                </a:solidFill>
              </a:rPr>
              <a:t>trước</a:t>
            </a:r>
            <a:r>
              <a:rPr lang="en-US" b="1" dirty="0">
                <a:solidFill>
                  <a:srgbClr val="FFFF00"/>
                </a:solidFill>
              </a:rPr>
              <a:t> </a:t>
            </a:r>
            <a:r>
              <a:rPr lang="en-US" b="1" dirty="0" err="1">
                <a:solidFill>
                  <a:srgbClr val="FFFF00"/>
                </a:solidFill>
              </a:rPr>
              <a:t>khi</a:t>
            </a:r>
            <a:r>
              <a:rPr lang="en-US" b="1" dirty="0">
                <a:solidFill>
                  <a:srgbClr val="FFFF00"/>
                </a:solidFill>
              </a:rPr>
              <a:t> </a:t>
            </a:r>
            <a:r>
              <a:rPr lang="en-US" b="1" dirty="0" err="1">
                <a:solidFill>
                  <a:srgbClr val="FFFF00"/>
                </a:solidFill>
              </a:rPr>
              <a:t>đến</a:t>
            </a:r>
            <a:r>
              <a:rPr lang="en-US" b="1" dirty="0">
                <a:solidFill>
                  <a:srgbClr val="FFFF00"/>
                </a:solidFill>
              </a:rPr>
              <a:t> </a:t>
            </a:r>
            <a:r>
              <a:rPr lang="en-US" b="1" dirty="0" err="1">
                <a:solidFill>
                  <a:srgbClr val="FFFF00"/>
                </a:solidFill>
              </a:rPr>
              <a:t>trường</a:t>
            </a:r>
            <a:endParaRPr lang="en-US" b="1" dirty="0"/>
          </a:p>
        </p:txBody>
      </p:sp>
      <p:sp>
        <p:nvSpPr>
          <p:cNvPr id="3" name="Text Placeholder 2"/>
          <p:cNvSpPr>
            <a:spLocks noGrp="1"/>
          </p:cNvSpPr>
          <p:nvPr>
            <p:ph type="body" idx="1"/>
          </p:nvPr>
        </p:nvSpPr>
        <p:spPr>
          <a:xfrm>
            <a:off x="533400" y="1371600"/>
            <a:ext cx="8075930" cy="5103833"/>
          </a:xfrm>
        </p:spPr>
        <p:txBody>
          <a:bodyPr/>
          <a:lstStyle/>
          <a:p>
            <a:pPr algn="just">
              <a:lnSpc>
                <a:spcPct val="150000"/>
              </a:lnSpc>
            </a:pPr>
            <a:r>
              <a:rPr lang="en-US" dirty="0" smtClean="0"/>
              <a:t>	</a:t>
            </a:r>
            <a:r>
              <a:rPr lang="vi-VN" dirty="0"/>
              <a:t>4. Giáo viên, cán bộ công nhân viên nhà trường</a:t>
            </a:r>
            <a:r>
              <a:rPr lang="en-US" dirty="0"/>
              <a:t>	</a:t>
            </a:r>
            <a:r>
              <a:rPr lang="en-US" dirty="0" smtClean="0">
                <a:solidFill>
                  <a:schemeClr val="bg1"/>
                </a:solidFill>
              </a:rPr>
              <a:t>- T</a:t>
            </a:r>
            <a:r>
              <a:rPr lang="vi-VN" dirty="0" smtClean="0">
                <a:solidFill>
                  <a:schemeClr val="bg1"/>
                </a:solidFill>
              </a:rPr>
              <a:t>ự </a:t>
            </a:r>
            <a:r>
              <a:rPr lang="vi-VN" dirty="0">
                <a:solidFill>
                  <a:schemeClr val="bg1"/>
                </a:solidFill>
              </a:rPr>
              <a:t>đo nhiệt độ. Nếu có sốt hoặc ho và khó thở thì chủ động báo cho nhà trường và nghỉ ở nhà để theo dõi sức khỏe, nếu cần thì đến cơ sở y tế để được khám, tư vấn, điều </a:t>
            </a:r>
            <a:r>
              <a:rPr lang="vi-VN" dirty="0" smtClean="0">
                <a:solidFill>
                  <a:schemeClr val="bg1"/>
                </a:solidFill>
              </a:rPr>
              <a:t>trị</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Giáo </a:t>
            </a:r>
            <a:r>
              <a:rPr lang="vi-VN" dirty="0">
                <a:solidFill>
                  <a:schemeClr val="bg1"/>
                </a:solidFill>
              </a:rPr>
              <a:t>viên, cán bộ công nhân viên nhà trường không được đến trường nếu đang trong thời gian cách ly tại nhà theo yêu cầu của cơ quan y tế.</a:t>
            </a:r>
            <a:endParaRPr lang="en-US" dirty="0">
              <a:solidFill>
                <a:schemeClr val="bg1"/>
              </a:solidFill>
            </a:endParaRPr>
          </a:p>
        </p:txBody>
      </p:sp>
    </p:spTree>
    <p:extLst>
      <p:ext uri="{BB962C8B-B14F-4D97-AF65-F5344CB8AC3E}">
        <p14:creationId xmlns:p14="http://schemas.microsoft.com/office/powerpoint/2010/main" val="1397853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714"/>
            <a:ext cx="8153400" cy="635000"/>
          </a:xfrm>
        </p:spPr>
        <p:txBody>
          <a:bodyPr/>
          <a:lstStyle/>
          <a:p>
            <a:pPr algn="ctr"/>
            <a:r>
              <a:rPr lang="en-US" b="1" dirty="0">
                <a:solidFill>
                  <a:srgbClr val="FFFF00"/>
                </a:solidFill>
              </a:rPr>
              <a:t>I. </a:t>
            </a:r>
            <a:r>
              <a:rPr lang="en-US" b="1" dirty="0" err="1">
                <a:solidFill>
                  <a:srgbClr val="FFFF00"/>
                </a:solidFill>
              </a:rPr>
              <a:t>Tại</a:t>
            </a:r>
            <a:r>
              <a:rPr lang="en-US" b="1" dirty="0">
                <a:solidFill>
                  <a:srgbClr val="FFFF00"/>
                </a:solidFill>
              </a:rPr>
              <a:t> </a:t>
            </a:r>
            <a:r>
              <a:rPr lang="en-US" b="1" dirty="0" err="1">
                <a:solidFill>
                  <a:srgbClr val="FFFF00"/>
                </a:solidFill>
              </a:rPr>
              <a:t>nhà</a:t>
            </a:r>
            <a:r>
              <a:rPr lang="en-US" b="1" dirty="0">
                <a:solidFill>
                  <a:srgbClr val="FFFF00"/>
                </a:solidFill>
              </a:rPr>
              <a:t>, </a:t>
            </a:r>
            <a:r>
              <a:rPr lang="en-US" b="1" dirty="0" err="1">
                <a:solidFill>
                  <a:srgbClr val="FFFF00"/>
                </a:solidFill>
              </a:rPr>
              <a:t>trước</a:t>
            </a:r>
            <a:r>
              <a:rPr lang="en-US" b="1" dirty="0">
                <a:solidFill>
                  <a:srgbClr val="FFFF00"/>
                </a:solidFill>
              </a:rPr>
              <a:t> </a:t>
            </a:r>
            <a:r>
              <a:rPr lang="en-US" b="1" dirty="0" err="1">
                <a:solidFill>
                  <a:srgbClr val="FFFF00"/>
                </a:solidFill>
              </a:rPr>
              <a:t>khi</a:t>
            </a:r>
            <a:r>
              <a:rPr lang="en-US" b="1" dirty="0">
                <a:solidFill>
                  <a:srgbClr val="FFFF00"/>
                </a:solidFill>
              </a:rPr>
              <a:t> </a:t>
            </a:r>
            <a:r>
              <a:rPr lang="en-US" b="1" dirty="0" err="1">
                <a:solidFill>
                  <a:srgbClr val="FFFF00"/>
                </a:solidFill>
              </a:rPr>
              <a:t>đến</a:t>
            </a:r>
            <a:r>
              <a:rPr lang="en-US" b="1" dirty="0">
                <a:solidFill>
                  <a:srgbClr val="FFFF00"/>
                </a:solidFill>
              </a:rPr>
              <a:t> </a:t>
            </a:r>
            <a:r>
              <a:rPr lang="en-US" b="1" dirty="0" err="1">
                <a:solidFill>
                  <a:srgbClr val="FFFF00"/>
                </a:solidFill>
              </a:rPr>
              <a:t>trường</a:t>
            </a:r>
            <a:endParaRPr lang="en-US" b="1" dirty="0"/>
          </a:p>
        </p:txBody>
      </p:sp>
      <p:sp>
        <p:nvSpPr>
          <p:cNvPr id="3" name="Text Placeholder 2"/>
          <p:cNvSpPr>
            <a:spLocks noGrp="1"/>
          </p:cNvSpPr>
          <p:nvPr>
            <p:ph type="body" idx="1"/>
          </p:nvPr>
        </p:nvSpPr>
        <p:spPr>
          <a:xfrm>
            <a:off x="534034" y="1521511"/>
            <a:ext cx="8075930" cy="3164841"/>
          </a:xfrm>
        </p:spPr>
        <p:txBody>
          <a:bodyPr/>
          <a:lstStyle/>
          <a:p>
            <a:pPr algn="just">
              <a:lnSpc>
                <a:spcPct val="150000"/>
              </a:lnSpc>
            </a:pPr>
            <a:r>
              <a:rPr lang="en-US" dirty="0" smtClean="0"/>
              <a:t>	</a:t>
            </a:r>
            <a:r>
              <a:rPr lang="vi-VN" dirty="0"/>
              <a:t>5. Nhà trường bố trí người đón và giao học sinh tại cổng trường</a:t>
            </a:r>
            <a:r>
              <a:rPr lang="vi-VN" dirty="0" smtClean="0"/>
              <a:t>.</a:t>
            </a:r>
            <a:endParaRPr lang="en-US" dirty="0" smtClean="0"/>
          </a:p>
          <a:p>
            <a:pPr algn="just">
              <a:lnSpc>
                <a:spcPct val="150000"/>
              </a:lnSpc>
            </a:pPr>
            <a:r>
              <a:rPr lang="en-US" dirty="0"/>
              <a:t>	</a:t>
            </a:r>
            <a:r>
              <a:rPr lang="en-US" dirty="0" smtClean="0">
                <a:solidFill>
                  <a:schemeClr val="bg1"/>
                </a:solidFill>
              </a:rPr>
              <a:t>- </a:t>
            </a:r>
            <a:r>
              <a:rPr lang="vi-VN" dirty="0">
                <a:solidFill>
                  <a:schemeClr val="bg1"/>
                </a:solidFill>
              </a:rPr>
              <a:t>Cha mẹ học sinh không vào trong trường</a:t>
            </a:r>
            <a:r>
              <a:rPr lang="vi-VN" dirty="0" smtClean="0">
                <a:solidFill>
                  <a:schemeClr val="bg1"/>
                </a:solidFill>
              </a:rPr>
              <a:t>.</a:t>
            </a:r>
            <a:endParaRPr lang="en-US" dirty="0" smtClean="0">
              <a:solidFill>
                <a:schemeClr val="bg1"/>
              </a:solidFill>
            </a:endParaRPr>
          </a:p>
          <a:p>
            <a:pPr algn="just">
              <a:lnSpc>
                <a:spcPct val="150000"/>
              </a:lnSpc>
            </a:pPr>
            <a:r>
              <a:rPr lang="en-US" dirty="0">
                <a:solidFill>
                  <a:schemeClr val="bg1"/>
                </a:solidFill>
              </a:rPr>
              <a:t>	</a:t>
            </a:r>
            <a:r>
              <a:rPr lang="en-US" dirty="0" smtClean="0">
                <a:solidFill>
                  <a:schemeClr val="bg1"/>
                </a:solidFill>
              </a:rPr>
              <a:t>- </a:t>
            </a:r>
            <a:r>
              <a:rPr lang="vi-VN" dirty="0" smtClean="0">
                <a:solidFill>
                  <a:schemeClr val="bg1"/>
                </a:solidFill>
              </a:rPr>
              <a:t>Bảo </a:t>
            </a:r>
            <a:r>
              <a:rPr lang="vi-VN" dirty="0">
                <a:solidFill>
                  <a:schemeClr val="bg1"/>
                </a:solidFill>
              </a:rPr>
              <a:t>vệ nhà trường hạn chế không cho người không có nhiệm vụ vào trường.</a:t>
            </a:r>
            <a:endParaRPr lang="en-US" dirty="0">
              <a:solidFill>
                <a:schemeClr val="bg1"/>
              </a:solidFill>
            </a:endParaRPr>
          </a:p>
        </p:txBody>
      </p:sp>
    </p:spTree>
    <p:extLst>
      <p:ext uri="{BB962C8B-B14F-4D97-AF65-F5344CB8AC3E}">
        <p14:creationId xmlns:p14="http://schemas.microsoft.com/office/powerpoint/2010/main" val="1397853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714"/>
            <a:ext cx="8153400" cy="635000"/>
          </a:xfrm>
        </p:spPr>
        <p:txBody>
          <a:bodyPr/>
          <a:lstStyle/>
          <a:p>
            <a:pPr algn="ctr"/>
            <a:r>
              <a:rPr lang="en-US" b="1" dirty="0" smtClean="0">
                <a:solidFill>
                  <a:srgbClr val="FFFF00"/>
                </a:solidFill>
              </a:rPr>
              <a:t>II. TẠI TRƯỜNG</a:t>
            </a:r>
            <a:endParaRPr lang="en-US" b="1" dirty="0">
              <a:solidFill>
                <a:srgbClr val="FFFF00"/>
              </a:solidFill>
            </a:endParaRPr>
          </a:p>
        </p:txBody>
      </p:sp>
      <p:sp>
        <p:nvSpPr>
          <p:cNvPr id="3" name="Text Placeholder 2"/>
          <p:cNvSpPr>
            <a:spLocks noGrp="1"/>
          </p:cNvSpPr>
          <p:nvPr>
            <p:ph type="body" idx="1"/>
          </p:nvPr>
        </p:nvSpPr>
        <p:spPr>
          <a:xfrm>
            <a:off x="534034" y="1521511"/>
            <a:ext cx="8075930" cy="4093428"/>
          </a:xfrm>
        </p:spPr>
        <p:txBody>
          <a:bodyPr/>
          <a:lstStyle/>
          <a:p>
            <a:pPr algn="just"/>
            <a:r>
              <a:rPr lang="en-US" dirty="0" smtClean="0">
                <a:effectLst>
                  <a:outerShdw blurRad="38100" dist="38100" dir="2700000" algn="tl">
                    <a:srgbClr val="000000">
                      <a:alpha val="43137"/>
                    </a:srgbClr>
                  </a:outerShdw>
                </a:effectLst>
              </a:rPr>
              <a:t>	</a:t>
            </a:r>
            <a:r>
              <a:rPr lang="vi-VN" dirty="0"/>
              <a:t>1. Trước khi học sinh, sinh viên, học viên (sau đây gọi tắt là học sinh) quay trở lại học</a:t>
            </a:r>
            <a:endParaRPr lang="en-US" dirty="0" smtClean="0">
              <a:effectLst>
                <a:outerShdw blurRad="38100" dist="38100" dir="2700000" algn="tl">
                  <a:srgbClr val="000000">
                    <a:alpha val="43137"/>
                  </a:srgbClr>
                </a:outerShdw>
              </a:effectLst>
            </a:endParaRPr>
          </a:p>
          <a:p>
            <a:pPr algn="just">
              <a:lnSpc>
                <a:spcPct val="150000"/>
              </a:lnSpc>
            </a:pPr>
            <a:r>
              <a:rPr lang="vi-VN" dirty="0">
                <a:solidFill>
                  <a:schemeClr val="bg1"/>
                </a:solidFill>
              </a:rPr>
              <a:t>Nhà trường phải thực hiện những nội dung sau</a:t>
            </a:r>
            <a:r>
              <a:rPr lang="vi-VN" dirty="0" smtClean="0">
                <a:solidFill>
                  <a:schemeClr val="bg1"/>
                </a:solidFill>
              </a:rPr>
              <a:t>:</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Đảm </a:t>
            </a:r>
            <a:r>
              <a:rPr lang="vi-VN" dirty="0">
                <a:solidFill>
                  <a:schemeClr val="bg1"/>
                </a:solidFill>
              </a:rPr>
              <a:t>bảo đủ nước uống hợp vệ sinh và mỗi học sinh có một cốc nước dùng riêng, được vệ sinh sạch sẽ</a:t>
            </a:r>
            <a:r>
              <a:rPr lang="vi-VN" dirty="0" smtClean="0">
                <a:solidFill>
                  <a:schemeClr val="bg1"/>
                </a:solidFill>
              </a:rPr>
              <a:t>.</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Đảm </a:t>
            </a:r>
            <a:r>
              <a:rPr lang="vi-VN" dirty="0">
                <a:solidFill>
                  <a:schemeClr val="bg1"/>
                </a:solidFill>
              </a:rPr>
              <a:t>bảo an toàn vệ sinh thực phẩm trong nhà trường</a:t>
            </a:r>
            <a:r>
              <a:rPr lang="vi-VN" dirty="0" smtClean="0">
                <a:solidFill>
                  <a:schemeClr val="bg1"/>
                </a:solidFill>
              </a:rPr>
              <a:t>.</a:t>
            </a:r>
            <a:endParaRPr lang="en-US" dirty="0" smtClean="0">
              <a:solidFill>
                <a:schemeClr val="bg1"/>
              </a:solidFill>
            </a:endParaRPr>
          </a:p>
        </p:txBody>
      </p:sp>
    </p:spTree>
    <p:extLst>
      <p:ext uri="{BB962C8B-B14F-4D97-AF65-F5344CB8AC3E}">
        <p14:creationId xmlns:p14="http://schemas.microsoft.com/office/powerpoint/2010/main" val="1397853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4034" y="1447800"/>
            <a:ext cx="8075930" cy="4457502"/>
          </a:xfrm>
        </p:spPr>
        <p:txBody>
          <a:bodyPr/>
          <a:lstStyle/>
          <a:p>
            <a:pPr>
              <a:lnSpc>
                <a:spcPct val="150000"/>
              </a:lnSpc>
            </a:pPr>
            <a:r>
              <a:rPr lang="en-US" dirty="0" smtClean="0"/>
              <a:t>	</a:t>
            </a:r>
            <a:r>
              <a:rPr lang="en-US" dirty="0" smtClean="0">
                <a:solidFill>
                  <a:schemeClr val="bg1"/>
                </a:solidFill>
              </a:rPr>
              <a:t>- </a:t>
            </a:r>
            <a:r>
              <a:rPr lang="vi-VN" dirty="0" smtClean="0">
                <a:solidFill>
                  <a:schemeClr val="bg1"/>
                </a:solidFill>
              </a:rPr>
              <a:t>Bố</a:t>
            </a:r>
            <a:r>
              <a:rPr lang="vi-VN" dirty="0">
                <a:solidFill>
                  <a:schemeClr val="bg1"/>
                </a:solidFill>
              </a:rPr>
              <a:t> trí và đảm bảo nơi rửa tay có xà phòng và nước sạch. </a:t>
            </a:r>
            <a:endParaRPr lang="en-US" dirty="0" smtClean="0">
              <a:solidFill>
                <a:schemeClr val="bg1"/>
              </a:solidFill>
            </a:endParaRPr>
          </a:p>
          <a:p>
            <a:pPr>
              <a:lnSpc>
                <a:spcPct val="150000"/>
              </a:lnSpc>
            </a:pPr>
            <a:r>
              <a:rPr lang="en-US" dirty="0" smtClean="0">
                <a:solidFill>
                  <a:schemeClr val="bg1"/>
                </a:solidFill>
              </a:rPr>
              <a:t>	- </a:t>
            </a:r>
            <a:r>
              <a:rPr lang="vi-VN" dirty="0" smtClean="0">
                <a:solidFill>
                  <a:schemeClr val="bg1"/>
                </a:solidFill>
              </a:rPr>
              <a:t>Tăng </a:t>
            </a:r>
            <a:r>
              <a:rPr lang="vi-VN" dirty="0">
                <a:solidFill>
                  <a:schemeClr val="bg1"/>
                </a:solidFill>
              </a:rPr>
              <a:t>cường thông khí tại lớp học bằng cách mở cửa ra vào và cửa sổ, hạn chế sử dụng điều hòa</a:t>
            </a:r>
            <a:r>
              <a:rPr lang="vi-VN" dirty="0" smtClean="0">
                <a:solidFill>
                  <a:schemeClr val="bg1"/>
                </a:solidFill>
              </a:rPr>
              <a:t>.</a:t>
            </a:r>
            <a:endParaRPr lang="en-US" dirty="0" smtClean="0">
              <a:solidFill>
                <a:schemeClr val="bg1"/>
              </a:solidFill>
            </a:endParaRPr>
          </a:p>
          <a:p>
            <a:pPr>
              <a:lnSpc>
                <a:spcPct val="150000"/>
              </a:lnSpc>
            </a:pPr>
            <a:r>
              <a:rPr lang="en-US" dirty="0" smtClean="0">
                <a:solidFill>
                  <a:schemeClr val="bg1"/>
                </a:solidFill>
              </a:rPr>
              <a:t>	- </a:t>
            </a:r>
            <a:r>
              <a:rPr lang="vi-VN" dirty="0" smtClean="0">
                <a:solidFill>
                  <a:schemeClr val="bg1"/>
                </a:solidFill>
              </a:rPr>
              <a:t>Tập </a:t>
            </a:r>
            <a:r>
              <a:rPr lang="vi-VN" dirty="0">
                <a:solidFill>
                  <a:schemeClr val="bg1"/>
                </a:solidFill>
              </a:rPr>
              <a:t>huấn cho giáo viên, cán bộ công nhân viên của nhà trường công tác phòng, chống dịch, vệ sinh cá nhân, vệ sinh môi trường trong trường học.</a:t>
            </a:r>
            <a:endParaRPr lang="en-US" dirty="0">
              <a:solidFill>
                <a:schemeClr val="bg1"/>
              </a:solidFill>
            </a:endParaRPr>
          </a:p>
        </p:txBody>
      </p:sp>
    </p:spTree>
    <p:extLst>
      <p:ext uri="{BB962C8B-B14F-4D97-AF65-F5344CB8AC3E}">
        <p14:creationId xmlns:p14="http://schemas.microsoft.com/office/powerpoint/2010/main" val="4236185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4034" y="1521511"/>
            <a:ext cx="8075930" cy="4955203"/>
          </a:xfrm>
        </p:spPr>
        <p:txBody>
          <a:bodyPr/>
          <a:lstStyle/>
          <a:p>
            <a:r>
              <a:rPr lang="en-US" dirty="0" smtClean="0"/>
              <a:t>	</a:t>
            </a:r>
            <a:r>
              <a:rPr lang="vi-VN" dirty="0"/>
              <a:t>2. Trong thời gian học sinh ở </a:t>
            </a:r>
            <a:r>
              <a:rPr lang="vi-VN" dirty="0" smtClean="0"/>
              <a:t>trường</a:t>
            </a:r>
            <a:endParaRPr lang="en-US" dirty="0" smtClean="0"/>
          </a:p>
          <a:p>
            <a:pPr algn="just">
              <a:lnSpc>
                <a:spcPct val="150000"/>
              </a:lnSpc>
            </a:pPr>
            <a:r>
              <a:rPr lang="en-US" dirty="0" smtClean="0">
                <a:solidFill>
                  <a:schemeClr val="bg1"/>
                </a:solidFill>
              </a:rPr>
              <a:t>	</a:t>
            </a:r>
            <a:r>
              <a:rPr lang="vi-VN" dirty="0" smtClean="0">
                <a:solidFill>
                  <a:schemeClr val="bg1"/>
                </a:solidFill>
              </a:rPr>
              <a:t>2.1</a:t>
            </a:r>
            <a:r>
              <a:rPr lang="vi-VN" dirty="0">
                <a:solidFill>
                  <a:schemeClr val="bg1"/>
                </a:solidFill>
              </a:rPr>
              <a:t>. Không tổ chức các hoạt động tập thể, tập trung đông người, tham quan thực tế, dã ngoại, học thêm. Tổ chức chào cờ tại lớp học</a:t>
            </a:r>
            <a:r>
              <a:rPr lang="vi-VN" dirty="0" smtClean="0">
                <a:solidFill>
                  <a:schemeClr val="bg1"/>
                </a:solidFill>
              </a:rPr>
              <a:t>.</a:t>
            </a:r>
            <a:endParaRPr lang="en-US" dirty="0" smtClean="0">
              <a:solidFill>
                <a:schemeClr val="bg1"/>
              </a:solidFill>
            </a:endParaRPr>
          </a:p>
          <a:p>
            <a:pPr algn="just">
              <a:lnSpc>
                <a:spcPct val="150000"/>
              </a:lnSpc>
            </a:pPr>
            <a:r>
              <a:rPr lang="en-US" dirty="0" smtClean="0">
                <a:solidFill>
                  <a:schemeClr val="bg1"/>
                </a:solidFill>
              </a:rPr>
              <a:t>	</a:t>
            </a:r>
            <a:r>
              <a:rPr lang="vi-VN" dirty="0" smtClean="0">
                <a:solidFill>
                  <a:schemeClr val="bg1"/>
                </a:solidFill>
              </a:rPr>
              <a:t>2.2</a:t>
            </a:r>
            <a:r>
              <a:rPr lang="vi-VN" dirty="0">
                <a:solidFill>
                  <a:schemeClr val="bg1"/>
                </a:solidFill>
              </a:rPr>
              <a:t>. Nhà trường thông báo cho giáo viên, cán bộ công nhân viên của trường, cha mẹ học sinh, học sinh không cần đeo khẩu trang khi ở trường. Nhà trường sẽ khuyến cáo đeo khẩu trang khi cần thiết.</a:t>
            </a:r>
            <a:endParaRPr lang="en-US" dirty="0">
              <a:solidFill>
                <a:schemeClr val="bg1"/>
              </a:solidFill>
            </a:endParaRPr>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3400" y="1371600"/>
            <a:ext cx="8075930" cy="5816977"/>
          </a:xfrm>
        </p:spPr>
        <p:txBody>
          <a:bodyPr/>
          <a:lstStyle/>
          <a:p>
            <a:pPr algn="just">
              <a:lnSpc>
                <a:spcPct val="150000"/>
              </a:lnSpc>
            </a:pPr>
            <a:r>
              <a:rPr lang="en-US" dirty="0" smtClean="0"/>
              <a:t>	</a:t>
            </a:r>
            <a:r>
              <a:rPr lang="vi-VN" dirty="0" smtClean="0">
                <a:solidFill>
                  <a:schemeClr val="bg1"/>
                </a:solidFill>
              </a:rPr>
              <a:t>2.3</a:t>
            </a:r>
            <a:r>
              <a:rPr lang="vi-VN" dirty="0">
                <a:solidFill>
                  <a:schemeClr val="bg1"/>
                </a:solidFill>
              </a:rPr>
              <a:t>. Nhà trường quy định, hướng dẫn học sinh thực hiện các nội dung sau</a:t>
            </a:r>
            <a:r>
              <a:rPr lang="vi-VN" dirty="0" smtClean="0">
                <a:solidFill>
                  <a:schemeClr val="bg1"/>
                </a:solidFill>
              </a:rPr>
              <a:t>:</a:t>
            </a:r>
            <a:endParaRPr lang="en-US" dirty="0" smtClean="0">
              <a:solidFill>
                <a:schemeClr val="bg1"/>
              </a:solidFill>
            </a:endParaRPr>
          </a:p>
          <a:p>
            <a:pPr algn="just">
              <a:lnSpc>
                <a:spcPct val="150000"/>
              </a:lnSpc>
            </a:pPr>
            <a:r>
              <a:rPr lang="en-US" dirty="0">
                <a:solidFill>
                  <a:schemeClr val="bg1"/>
                </a:solidFill>
              </a:rPr>
              <a:t>	</a:t>
            </a:r>
            <a:r>
              <a:rPr lang="en-US" dirty="0" smtClean="0">
                <a:solidFill>
                  <a:schemeClr val="bg1"/>
                </a:solidFill>
              </a:rPr>
              <a:t>- </a:t>
            </a:r>
            <a:r>
              <a:rPr lang="vi-VN" dirty="0">
                <a:solidFill>
                  <a:schemeClr val="bg1"/>
                </a:solidFill>
              </a:rPr>
              <a:t>Rửa tay với nước sạch và xà phòng theo quy trình rửa tay của Bộ Y </a:t>
            </a:r>
            <a:r>
              <a:rPr lang="vi-VN" dirty="0" smtClean="0">
                <a:solidFill>
                  <a:schemeClr val="bg1"/>
                </a:solidFill>
              </a:rPr>
              <a:t>tế</a:t>
            </a:r>
            <a:r>
              <a:rPr lang="en-US" dirty="0" smtClean="0">
                <a:solidFill>
                  <a:schemeClr val="bg1"/>
                </a:solidFill>
              </a:rPr>
              <a:t>.</a:t>
            </a:r>
          </a:p>
          <a:p>
            <a:pPr algn="just">
              <a:lnSpc>
                <a:spcPct val="150000"/>
              </a:lnSpc>
            </a:pPr>
            <a:r>
              <a:rPr lang="en-US" dirty="0">
                <a:solidFill>
                  <a:schemeClr val="bg1"/>
                </a:solidFill>
              </a:rPr>
              <a:t>	</a:t>
            </a:r>
            <a:r>
              <a:rPr lang="en-US" dirty="0" smtClean="0">
                <a:solidFill>
                  <a:schemeClr val="bg1"/>
                </a:solidFill>
              </a:rPr>
              <a:t>- </a:t>
            </a:r>
            <a:r>
              <a:rPr lang="vi-VN" dirty="0">
                <a:solidFill>
                  <a:schemeClr val="bg1"/>
                </a:solidFill>
              </a:rPr>
              <a:t>Che mũi, miệng khi ho hoặc hắt hơi, tốt nhất bằng khăn vải hoặc khăn </a:t>
            </a:r>
            <a:r>
              <a:rPr lang="vi-VN" dirty="0" smtClean="0">
                <a:solidFill>
                  <a:schemeClr val="bg1"/>
                </a:solidFill>
              </a:rPr>
              <a:t>tay</a:t>
            </a:r>
            <a:endParaRPr lang="en-US" dirty="0" smtClean="0">
              <a:solidFill>
                <a:schemeClr val="bg1"/>
              </a:solidFill>
            </a:endParaRPr>
          </a:p>
          <a:p>
            <a:pPr algn="just">
              <a:lnSpc>
                <a:spcPct val="150000"/>
              </a:lnSpc>
            </a:pPr>
            <a:r>
              <a:rPr lang="en-US" dirty="0">
                <a:solidFill>
                  <a:schemeClr val="bg1"/>
                </a:solidFill>
              </a:rPr>
              <a:t>	</a:t>
            </a:r>
            <a:r>
              <a:rPr lang="en-US" dirty="0" smtClean="0">
                <a:solidFill>
                  <a:schemeClr val="bg1"/>
                </a:solidFill>
              </a:rPr>
              <a:t>- </a:t>
            </a:r>
            <a:r>
              <a:rPr lang="vi-VN" dirty="0">
                <a:solidFill>
                  <a:schemeClr val="bg1"/>
                </a:solidFill>
              </a:rPr>
              <a:t>Tránh đưa tay lên mắt, mũi, miệng để tránh lây nhiễm bệnh</a:t>
            </a:r>
            <a:r>
              <a:rPr lang="vi-VN" dirty="0" smtClean="0">
                <a:solidFill>
                  <a:schemeClr val="bg1"/>
                </a:solidFill>
              </a:rPr>
              <a:t>.</a:t>
            </a:r>
            <a:endParaRPr lang="en-US" dirty="0" smtClean="0">
              <a:solidFill>
                <a:schemeClr val="bg1"/>
              </a:solidFill>
            </a:endParaRPr>
          </a:p>
          <a:p>
            <a:pPr algn="just">
              <a:lnSpc>
                <a:spcPct val="150000"/>
              </a:lnSpc>
            </a:pPr>
            <a:r>
              <a:rPr lang="en-US" dirty="0">
                <a:solidFill>
                  <a:schemeClr val="bg1"/>
                </a:solidFill>
              </a:rPr>
              <a:t>	</a:t>
            </a:r>
            <a:endParaRPr lang="en-US" dirty="0"/>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2914" y="278714"/>
            <a:ext cx="213741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Đại</a:t>
            </a:r>
            <a:r>
              <a:rPr spc="-70" dirty="0">
                <a:solidFill>
                  <a:srgbClr val="FFFF00"/>
                </a:solidFill>
              </a:rPr>
              <a:t> </a:t>
            </a:r>
            <a:r>
              <a:rPr spc="-5" dirty="0">
                <a:solidFill>
                  <a:srgbClr val="FFFF00"/>
                </a:solidFill>
              </a:rPr>
              <a:t>cương</a:t>
            </a:r>
          </a:p>
        </p:txBody>
      </p:sp>
      <p:sp>
        <p:nvSpPr>
          <p:cNvPr id="3" name="object 3"/>
          <p:cNvSpPr txBox="1"/>
          <p:nvPr/>
        </p:nvSpPr>
        <p:spPr>
          <a:xfrm>
            <a:off x="315874" y="984082"/>
            <a:ext cx="8479790" cy="4780915"/>
          </a:xfrm>
          <a:prstGeom prst="rect">
            <a:avLst/>
          </a:prstGeom>
        </p:spPr>
        <p:txBody>
          <a:bodyPr vert="horz" wrap="square" lIns="0" tIns="12065" rIns="0" bIns="0" rtlCol="0">
            <a:spAutoFit/>
          </a:bodyPr>
          <a:lstStyle/>
          <a:p>
            <a:pPr marL="355600" marR="5080" indent="-342900" algn="just">
              <a:lnSpc>
                <a:spcPct val="110000"/>
              </a:lnSpc>
              <a:spcBef>
                <a:spcPts val="95"/>
              </a:spcBef>
              <a:buFont typeface="Arial"/>
              <a:buChar char="•"/>
              <a:tabLst>
                <a:tab pos="355600" algn="l"/>
              </a:tabLst>
            </a:pPr>
            <a:r>
              <a:rPr sz="3000" b="1" spc="-10" dirty="0">
                <a:solidFill>
                  <a:srgbClr val="FFFFFF"/>
                </a:solidFill>
                <a:latin typeface="Calibri"/>
                <a:cs typeface="Calibri"/>
              </a:rPr>
              <a:t>Coronavirus</a:t>
            </a:r>
            <a:r>
              <a:rPr sz="3000" spc="-10" dirty="0">
                <a:solidFill>
                  <a:srgbClr val="FFFFFF"/>
                </a:solidFill>
                <a:latin typeface="Calibri"/>
                <a:cs typeface="Calibri"/>
              </a:rPr>
              <a:t>: </a:t>
            </a:r>
            <a:r>
              <a:rPr sz="3000" spc="-5" dirty="0">
                <a:solidFill>
                  <a:srgbClr val="FFFFFF"/>
                </a:solidFill>
                <a:latin typeface="Calibri"/>
                <a:cs typeface="Calibri"/>
              </a:rPr>
              <a:t>là </a:t>
            </a:r>
            <a:r>
              <a:rPr sz="3000" spc="-10" dirty="0">
                <a:solidFill>
                  <a:srgbClr val="FFFFFF"/>
                </a:solidFill>
                <a:latin typeface="Calibri"/>
                <a:cs typeface="Calibri"/>
              </a:rPr>
              <a:t>nhóm </a:t>
            </a:r>
            <a:r>
              <a:rPr sz="3000" spc="-15" dirty="0">
                <a:solidFill>
                  <a:srgbClr val="FFFFFF"/>
                </a:solidFill>
                <a:latin typeface="Calibri"/>
                <a:cs typeface="Calibri"/>
              </a:rPr>
              <a:t>các  </a:t>
            </a:r>
            <a:r>
              <a:rPr sz="3000" dirty="0">
                <a:solidFill>
                  <a:srgbClr val="FFFFFF"/>
                </a:solidFill>
                <a:latin typeface="Calibri"/>
                <a:cs typeface="Calibri"/>
              </a:rPr>
              <a:t>loài </a:t>
            </a:r>
            <a:r>
              <a:rPr sz="3000" spc="-5" dirty="0">
                <a:solidFill>
                  <a:srgbClr val="FFFFFF"/>
                </a:solidFill>
                <a:latin typeface="Calibri"/>
                <a:cs typeface="Calibri"/>
              </a:rPr>
              <a:t>virus </a:t>
            </a:r>
            <a:r>
              <a:rPr sz="3000" dirty="0">
                <a:solidFill>
                  <a:srgbClr val="FFFFFF"/>
                </a:solidFill>
                <a:latin typeface="Calibri"/>
                <a:cs typeface="Calibri"/>
              </a:rPr>
              <a:t>thuộc </a:t>
            </a:r>
            <a:r>
              <a:rPr sz="3000" spc="-5" dirty="0">
                <a:solidFill>
                  <a:srgbClr val="FFFFFF"/>
                </a:solidFill>
                <a:latin typeface="Calibri"/>
                <a:cs typeface="Calibri"/>
              </a:rPr>
              <a:t>họ  </a:t>
            </a:r>
            <a:r>
              <a:rPr sz="3000" i="1" spc="-5" dirty="0">
                <a:solidFill>
                  <a:srgbClr val="FFFFFF"/>
                </a:solidFill>
                <a:latin typeface="Calibri"/>
                <a:cs typeface="Calibri"/>
              </a:rPr>
              <a:t>Coronaviridae</a:t>
            </a:r>
            <a:r>
              <a:rPr sz="3000" spc="-5" dirty="0">
                <a:solidFill>
                  <a:srgbClr val="FFFFFF"/>
                </a:solidFill>
                <a:latin typeface="Calibri"/>
                <a:cs typeface="Calibri"/>
              </a:rPr>
              <a:t>, virus </a:t>
            </a:r>
            <a:r>
              <a:rPr sz="3000" spc="-15" dirty="0">
                <a:solidFill>
                  <a:srgbClr val="FFFFFF"/>
                </a:solidFill>
                <a:latin typeface="Calibri"/>
                <a:cs typeface="Calibri"/>
              </a:rPr>
              <a:t>có </a:t>
            </a:r>
            <a:r>
              <a:rPr sz="3000" spc="-5" dirty="0">
                <a:solidFill>
                  <a:srgbClr val="FFFFFF"/>
                </a:solidFill>
                <a:latin typeface="Calibri"/>
                <a:cs typeface="Calibri"/>
              </a:rPr>
              <a:t>hệ </a:t>
            </a:r>
            <a:r>
              <a:rPr sz="3000" spc="-15" dirty="0">
                <a:solidFill>
                  <a:srgbClr val="FFFFFF"/>
                </a:solidFill>
                <a:latin typeface="Calibri"/>
                <a:cs typeface="Calibri"/>
              </a:rPr>
              <a:t>gen </a:t>
            </a:r>
            <a:r>
              <a:rPr sz="3000" dirty="0">
                <a:solidFill>
                  <a:srgbClr val="FFFFFF"/>
                </a:solidFill>
                <a:latin typeface="Calibri"/>
                <a:cs typeface="Calibri"/>
              </a:rPr>
              <a:t>ARN </a:t>
            </a:r>
            <a:r>
              <a:rPr sz="3000" spc="-5" dirty="0">
                <a:solidFill>
                  <a:srgbClr val="FFFFFF"/>
                </a:solidFill>
                <a:latin typeface="Calibri"/>
                <a:cs typeface="Calibri"/>
              </a:rPr>
              <a:t>dương </a:t>
            </a:r>
            <a:r>
              <a:rPr sz="3000" dirty="0">
                <a:solidFill>
                  <a:srgbClr val="FFFFFF"/>
                </a:solidFill>
                <a:latin typeface="Calibri"/>
                <a:cs typeface="Calibri"/>
              </a:rPr>
              <a:t>sợi đơn  </a:t>
            </a:r>
            <a:r>
              <a:rPr sz="3000" spc="-35" dirty="0">
                <a:solidFill>
                  <a:srgbClr val="FFFFFF"/>
                </a:solidFill>
                <a:latin typeface="Calibri"/>
                <a:cs typeface="Calibri"/>
              </a:rPr>
              <a:t>kèm </a:t>
            </a:r>
            <a:r>
              <a:rPr sz="3000" spc="-10" dirty="0">
                <a:solidFill>
                  <a:srgbClr val="FFFFFF"/>
                </a:solidFill>
                <a:latin typeface="Calibri"/>
                <a:cs typeface="Calibri"/>
              </a:rPr>
              <a:t>nucleocapsid </a:t>
            </a:r>
            <a:r>
              <a:rPr sz="3000" dirty="0">
                <a:solidFill>
                  <a:srgbClr val="FFFFFF"/>
                </a:solidFill>
                <a:latin typeface="Calibri"/>
                <a:cs typeface="Calibri"/>
              </a:rPr>
              <a:t>đối </a:t>
            </a:r>
            <a:r>
              <a:rPr sz="3000" spc="-10" dirty="0">
                <a:solidFill>
                  <a:srgbClr val="FFFFFF"/>
                </a:solidFill>
                <a:latin typeface="Calibri"/>
                <a:cs typeface="Calibri"/>
              </a:rPr>
              <a:t>xứng </a:t>
            </a:r>
            <a:r>
              <a:rPr sz="3000" spc="-25" dirty="0">
                <a:solidFill>
                  <a:srgbClr val="FFFFFF"/>
                </a:solidFill>
                <a:latin typeface="Calibri"/>
                <a:cs typeface="Calibri"/>
              </a:rPr>
              <a:t>xoắn</a:t>
            </a:r>
            <a:r>
              <a:rPr sz="3000" spc="15" dirty="0">
                <a:solidFill>
                  <a:srgbClr val="FFFFFF"/>
                </a:solidFill>
                <a:latin typeface="Calibri"/>
                <a:cs typeface="Calibri"/>
              </a:rPr>
              <a:t> </a:t>
            </a:r>
            <a:r>
              <a:rPr sz="3000" dirty="0">
                <a:solidFill>
                  <a:srgbClr val="FFFFFF"/>
                </a:solidFill>
                <a:latin typeface="Calibri"/>
                <a:cs typeface="Calibri"/>
              </a:rPr>
              <a:t>ốc</a:t>
            </a:r>
            <a:endParaRPr sz="3000" dirty="0">
              <a:latin typeface="Calibri"/>
              <a:cs typeface="Calibri"/>
            </a:endParaRPr>
          </a:p>
          <a:p>
            <a:pPr marL="355600" marR="5080" indent="-342900" algn="just">
              <a:lnSpc>
                <a:spcPct val="110000"/>
              </a:lnSpc>
              <a:spcBef>
                <a:spcPts val="900"/>
              </a:spcBef>
              <a:buFont typeface="Arial"/>
              <a:buChar char="•"/>
              <a:tabLst>
                <a:tab pos="355600" algn="l"/>
              </a:tabLst>
            </a:pPr>
            <a:r>
              <a:rPr sz="3000" i="1" spc="-10" dirty="0">
                <a:solidFill>
                  <a:srgbClr val="FFFFFF"/>
                </a:solidFill>
                <a:latin typeface="Calibri"/>
                <a:cs typeface="Calibri"/>
              </a:rPr>
              <a:t>Coronavirus </a:t>
            </a:r>
            <a:r>
              <a:rPr sz="3000" spc="-10" dirty="0">
                <a:solidFill>
                  <a:srgbClr val="FFFFFF"/>
                </a:solidFill>
                <a:latin typeface="Calibri"/>
                <a:cs typeface="Calibri"/>
              </a:rPr>
              <a:t>có </a:t>
            </a:r>
            <a:r>
              <a:rPr sz="3000" dirty="0">
                <a:solidFill>
                  <a:srgbClr val="FFFFFF"/>
                </a:solidFill>
                <a:latin typeface="Calibri"/>
                <a:cs typeface="Calibri"/>
              </a:rPr>
              <a:t>thể </a:t>
            </a:r>
            <a:r>
              <a:rPr sz="3000" spc="-40" dirty="0">
                <a:solidFill>
                  <a:srgbClr val="FFFFFF"/>
                </a:solidFill>
                <a:latin typeface="Calibri"/>
                <a:cs typeface="Calibri"/>
              </a:rPr>
              <a:t>gây </a:t>
            </a:r>
            <a:r>
              <a:rPr sz="3000" spc="-5" dirty="0">
                <a:solidFill>
                  <a:srgbClr val="FFFFFF"/>
                </a:solidFill>
                <a:latin typeface="Calibri"/>
                <a:cs typeface="Calibri"/>
              </a:rPr>
              <a:t>bệnh </a:t>
            </a:r>
            <a:r>
              <a:rPr sz="3000" dirty="0">
                <a:solidFill>
                  <a:srgbClr val="FFFFFF"/>
                </a:solidFill>
                <a:latin typeface="Calibri"/>
                <a:cs typeface="Calibri"/>
              </a:rPr>
              <a:t>ở </a:t>
            </a:r>
            <a:r>
              <a:rPr sz="3000" spc="-5" dirty="0">
                <a:solidFill>
                  <a:srgbClr val="FFFFFF"/>
                </a:solidFill>
                <a:latin typeface="Calibri"/>
                <a:cs typeface="Calibri"/>
              </a:rPr>
              <a:t>người </a:t>
            </a:r>
            <a:r>
              <a:rPr sz="3000" spc="-25" dirty="0">
                <a:solidFill>
                  <a:srgbClr val="FFFFFF"/>
                </a:solidFill>
                <a:latin typeface="Calibri"/>
                <a:cs typeface="Calibri"/>
              </a:rPr>
              <a:t>và </a:t>
            </a:r>
            <a:r>
              <a:rPr sz="3000" spc="-10" dirty="0">
                <a:solidFill>
                  <a:srgbClr val="FFFFFF"/>
                </a:solidFill>
                <a:latin typeface="Calibri"/>
                <a:cs typeface="Calibri"/>
              </a:rPr>
              <a:t>nhiều </a:t>
            </a:r>
            <a:r>
              <a:rPr sz="3000" dirty="0">
                <a:solidFill>
                  <a:srgbClr val="FFFFFF"/>
                </a:solidFill>
                <a:latin typeface="Calibri"/>
                <a:cs typeface="Calibri"/>
              </a:rPr>
              <a:t>loài  động </a:t>
            </a:r>
            <a:r>
              <a:rPr sz="3000" spc="-25" dirty="0">
                <a:solidFill>
                  <a:srgbClr val="FFFFFF"/>
                </a:solidFill>
                <a:latin typeface="Calibri"/>
                <a:cs typeface="Calibri"/>
              </a:rPr>
              <a:t>vật. </a:t>
            </a:r>
            <a:r>
              <a:rPr sz="3000" dirty="0">
                <a:solidFill>
                  <a:srgbClr val="FFFFFF"/>
                </a:solidFill>
                <a:latin typeface="Calibri"/>
                <a:cs typeface="Calibri"/>
              </a:rPr>
              <a:t>Ở </a:t>
            </a:r>
            <a:r>
              <a:rPr sz="3000" spc="-5" dirty="0">
                <a:solidFill>
                  <a:srgbClr val="FFFFFF"/>
                </a:solidFill>
                <a:latin typeface="Calibri"/>
                <a:cs typeface="Calibri"/>
              </a:rPr>
              <a:t>người </a:t>
            </a:r>
            <a:r>
              <a:rPr sz="3000" dirty="0">
                <a:solidFill>
                  <a:srgbClr val="FFFFFF"/>
                </a:solidFill>
                <a:latin typeface="Calibri"/>
                <a:cs typeface="Calibri"/>
              </a:rPr>
              <a:t>chúng </a:t>
            </a:r>
            <a:r>
              <a:rPr sz="3000" spc="-5" dirty="0">
                <a:solidFill>
                  <a:srgbClr val="FFFFFF"/>
                </a:solidFill>
                <a:latin typeface="Calibri"/>
                <a:cs typeface="Calibri"/>
              </a:rPr>
              <a:t>thường </a:t>
            </a:r>
            <a:r>
              <a:rPr sz="3000" spc="-40" dirty="0">
                <a:solidFill>
                  <a:srgbClr val="FFFFFF"/>
                </a:solidFill>
                <a:latin typeface="Calibri"/>
                <a:cs typeface="Calibri"/>
              </a:rPr>
              <a:t>gây </a:t>
            </a:r>
            <a:r>
              <a:rPr sz="3000" spc="-35" dirty="0">
                <a:solidFill>
                  <a:srgbClr val="FFFFFF"/>
                </a:solidFill>
                <a:latin typeface="Calibri"/>
                <a:cs typeface="Calibri"/>
              </a:rPr>
              <a:t>ra </a:t>
            </a:r>
            <a:r>
              <a:rPr sz="3000" spc="-15" dirty="0">
                <a:solidFill>
                  <a:srgbClr val="FFFFFF"/>
                </a:solidFill>
                <a:latin typeface="Calibri"/>
                <a:cs typeface="Calibri"/>
              </a:rPr>
              <a:t>các </a:t>
            </a:r>
            <a:r>
              <a:rPr sz="3000" spc="-5" dirty="0">
                <a:solidFill>
                  <a:srgbClr val="FFFFFF"/>
                </a:solidFill>
                <a:latin typeface="Calibri"/>
                <a:cs typeface="Calibri"/>
              </a:rPr>
              <a:t>triệu  </a:t>
            </a:r>
            <a:r>
              <a:rPr sz="3000" dirty="0">
                <a:solidFill>
                  <a:srgbClr val="FFFFFF"/>
                </a:solidFill>
                <a:latin typeface="Calibri"/>
                <a:cs typeface="Calibri"/>
              </a:rPr>
              <a:t>chứng </a:t>
            </a:r>
            <a:r>
              <a:rPr sz="3000" spc="-10" dirty="0">
                <a:solidFill>
                  <a:srgbClr val="FFFFFF"/>
                </a:solidFill>
                <a:latin typeface="Calibri"/>
                <a:cs typeface="Calibri"/>
              </a:rPr>
              <a:t>cảm </a:t>
            </a:r>
            <a:r>
              <a:rPr sz="3000" dirty="0">
                <a:solidFill>
                  <a:srgbClr val="FFFFFF"/>
                </a:solidFill>
                <a:latin typeface="Calibri"/>
                <a:cs typeface="Calibri"/>
              </a:rPr>
              <a:t>lạnh </a:t>
            </a:r>
            <a:r>
              <a:rPr sz="3000" spc="-5" dirty="0">
                <a:solidFill>
                  <a:srgbClr val="FFFFFF"/>
                </a:solidFill>
                <a:latin typeface="Calibri"/>
                <a:cs typeface="Calibri"/>
              </a:rPr>
              <a:t>thông </a:t>
            </a:r>
            <a:r>
              <a:rPr sz="3000" dirty="0">
                <a:solidFill>
                  <a:srgbClr val="FFFFFF"/>
                </a:solidFill>
                <a:latin typeface="Calibri"/>
                <a:cs typeface="Calibri"/>
              </a:rPr>
              <a:t>thường, </a:t>
            </a:r>
            <a:r>
              <a:rPr sz="3000" spc="-10" dirty="0">
                <a:solidFill>
                  <a:srgbClr val="FFFFFF"/>
                </a:solidFill>
                <a:latin typeface="Calibri"/>
                <a:cs typeface="Calibri"/>
              </a:rPr>
              <a:t>nhiễm </a:t>
            </a:r>
            <a:r>
              <a:rPr sz="3000" dirty="0">
                <a:solidFill>
                  <a:srgbClr val="FFFFFF"/>
                </a:solidFill>
                <a:latin typeface="Calibri"/>
                <a:cs typeface="Calibri"/>
              </a:rPr>
              <a:t>trùng </a:t>
            </a:r>
            <a:r>
              <a:rPr sz="3000" spc="-5" dirty="0">
                <a:solidFill>
                  <a:srgbClr val="FFFFFF"/>
                </a:solidFill>
                <a:latin typeface="Calibri"/>
                <a:cs typeface="Calibri"/>
              </a:rPr>
              <a:t>mũi,  </a:t>
            </a:r>
            <a:r>
              <a:rPr sz="3000" spc="-20" dirty="0">
                <a:solidFill>
                  <a:srgbClr val="FFFFFF"/>
                </a:solidFill>
                <a:latin typeface="Calibri"/>
                <a:cs typeface="Calibri"/>
              </a:rPr>
              <a:t>xoang </a:t>
            </a:r>
            <a:r>
              <a:rPr sz="3000" spc="-5" dirty="0">
                <a:solidFill>
                  <a:srgbClr val="FFFFFF"/>
                </a:solidFill>
                <a:latin typeface="Calibri"/>
                <a:cs typeface="Calibri"/>
              </a:rPr>
              <a:t>hoặc </a:t>
            </a:r>
            <a:r>
              <a:rPr sz="3000" spc="-15" dirty="0">
                <a:solidFill>
                  <a:srgbClr val="FFFFFF"/>
                </a:solidFill>
                <a:latin typeface="Calibri"/>
                <a:cs typeface="Calibri"/>
              </a:rPr>
              <a:t>cổ </a:t>
            </a:r>
            <a:r>
              <a:rPr sz="3000" spc="-5" dirty="0">
                <a:solidFill>
                  <a:srgbClr val="FFFFFF"/>
                </a:solidFill>
                <a:latin typeface="Calibri"/>
                <a:cs typeface="Calibri"/>
              </a:rPr>
              <a:t>họng </a:t>
            </a:r>
            <a:r>
              <a:rPr sz="3000" spc="-25" dirty="0">
                <a:solidFill>
                  <a:srgbClr val="FFFFFF"/>
                </a:solidFill>
                <a:latin typeface="Calibri"/>
                <a:cs typeface="Calibri"/>
              </a:rPr>
              <a:t>và lây </a:t>
            </a:r>
            <a:r>
              <a:rPr sz="3000" dirty="0">
                <a:solidFill>
                  <a:srgbClr val="FFFFFF"/>
                </a:solidFill>
                <a:latin typeface="Calibri"/>
                <a:cs typeface="Calibri"/>
              </a:rPr>
              <a:t>lan </a:t>
            </a:r>
            <a:r>
              <a:rPr sz="3000" spc="-10" dirty="0">
                <a:solidFill>
                  <a:srgbClr val="FFFFFF"/>
                </a:solidFill>
                <a:latin typeface="Calibri"/>
                <a:cs typeface="Calibri"/>
              </a:rPr>
              <a:t>qua hắt </a:t>
            </a:r>
            <a:r>
              <a:rPr sz="3000" spc="-5" dirty="0">
                <a:solidFill>
                  <a:srgbClr val="FFFFFF"/>
                </a:solidFill>
                <a:latin typeface="Calibri"/>
                <a:cs typeface="Calibri"/>
              </a:rPr>
              <a:t>hơi,</a:t>
            </a:r>
            <a:r>
              <a:rPr sz="3000" spc="55" dirty="0">
                <a:solidFill>
                  <a:srgbClr val="FFFFFF"/>
                </a:solidFill>
                <a:latin typeface="Calibri"/>
                <a:cs typeface="Calibri"/>
              </a:rPr>
              <a:t> </a:t>
            </a:r>
            <a:r>
              <a:rPr sz="3000" spc="-10" dirty="0">
                <a:solidFill>
                  <a:srgbClr val="FFFFFF"/>
                </a:solidFill>
                <a:latin typeface="Calibri"/>
                <a:cs typeface="Calibri"/>
              </a:rPr>
              <a:t>ho</a:t>
            </a:r>
            <a:endParaRPr sz="3000" dirty="0">
              <a:latin typeface="Calibri"/>
              <a:cs typeface="Calibri"/>
            </a:endParaRPr>
          </a:p>
          <a:p>
            <a:pPr marL="355600" marR="5080" indent="-342900" algn="just">
              <a:lnSpc>
                <a:spcPct val="110000"/>
              </a:lnSpc>
              <a:spcBef>
                <a:spcPts val="905"/>
              </a:spcBef>
              <a:buFont typeface="Arial"/>
              <a:buChar char="•"/>
              <a:tabLst>
                <a:tab pos="355600" algn="l"/>
              </a:tabLst>
            </a:pPr>
            <a:r>
              <a:rPr sz="3000" spc="-65" dirty="0">
                <a:solidFill>
                  <a:srgbClr val="FFFFFF"/>
                </a:solidFill>
                <a:latin typeface="Calibri"/>
                <a:cs typeface="Calibri"/>
              </a:rPr>
              <a:t>Tuy </a:t>
            </a:r>
            <a:r>
              <a:rPr sz="3000" spc="-10" dirty="0">
                <a:solidFill>
                  <a:srgbClr val="FFFFFF"/>
                </a:solidFill>
                <a:latin typeface="Calibri"/>
                <a:cs typeface="Calibri"/>
              </a:rPr>
              <a:t>nhiên, </a:t>
            </a:r>
            <a:r>
              <a:rPr sz="3000" dirty="0">
                <a:solidFill>
                  <a:srgbClr val="FFFFFF"/>
                </a:solidFill>
                <a:latin typeface="Calibri"/>
                <a:cs typeface="Calibri"/>
              </a:rPr>
              <a:t>một số </a:t>
            </a:r>
            <a:r>
              <a:rPr sz="3000" spc="-5" dirty="0">
                <a:solidFill>
                  <a:srgbClr val="FFFFFF"/>
                </a:solidFill>
                <a:latin typeface="Calibri"/>
                <a:cs typeface="Calibri"/>
              </a:rPr>
              <a:t>biến </a:t>
            </a:r>
            <a:r>
              <a:rPr sz="3000" dirty="0">
                <a:solidFill>
                  <a:srgbClr val="FFFFFF"/>
                </a:solidFill>
                <a:latin typeface="Calibri"/>
                <a:cs typeface="Calibri"/>
              </a:rPr>
              <a:t>chủng </a:t>
            </a:r>
            <a:r>
              <a:rPr sz="3000" spc="-40" dirty="0">
                <a:solidFill>
                  <a:srgbClr val="FFFFFF"/>
                </a:solidFill>
                <a:latin typeface="Calibri"/>
                <a:cs typeface="Calibri"/>
              </a:rPr>
              <a:t>gây </a:t>
            </a:r>
            <a:r>
              <a:rPr sz="3000" spc="-5" dirty="0">
                <a:solidFill>
                  <a:srgbClr val="FFFFFF"/>
                </a:solidFill>
                <a:latin typeface="Calibri"/>
                <a:cs typeface="Calibri"/>
              </a:rPr>
              <a:t>dịch </a:t>
            </a:r>
            <a:r>
              <a:rPr sz="3000" spc="-15" dirty="0">
                <a:solidFill>
                  <a:srgbClr val="FFFFFF"/>
                </a:solidFill>
                <a:latin typeface="Calibri"/>
                <a:cs typeface="Calibri"/>
              </a:rPr>
              <a:t>có </a:t>
            </a:r>
            <a:r>
              <a:rPr sz="3000" dirty="0">
                <a:solidFill>
                  <a:srgbClr val="FFFFFF"/>
                </a:solidFill>
                <a:latin typeface="Calibri"/>
                <a:cs typeface="Calibri"/>
              </a:rPr>
              <a:t>thể </a:t>
            </a:r>
            <a:r>
              <a:rPr sz="3000" spc="-5" dirty="0">
                <a:solidFill>
                  <a:srgbClr val="FFFFFF"/>
                </a:solidFill>
                <a:latin typeface="Calibri"/>
                <a:cs typeface="Calibri"/>
              </a:rPr>
              <a:t>dẫn  </a:t>
            </a:r>
            <a:r>
              <a:rPr sz="3000" dirty="0">
                <a:solidFill>
                  <a:srgbClr val="FFFFFF"/>
                </a:solidFill>
                <a:latin typeface="Calibri"/>
                <a:cs typeface="Calibri"/>
              </a:rPr>
              <a:t>đến </a:t>
            </a:r>
            <a:r>
              <a:rPr sz="3000" spc="-10" dirty="0">
                <a:solidFill>
                  <a:srgbClr val="FFFFFF"/>
                </a:solidFill>
                <a:latin typeface="Calibri"/>
                <a:cs typeface="Calibri"/>
              </a:rPr>
              <a:t>các </a:t>
            </a:r>
            <a:r>
              <a:rPr sz="3000" spc="-5" dirty="0">
                <a:solidFill>
                  <a:srgbClr val="FFFFFF"/>
                </a:solidFill>
                <a:latin typeface="Calibri"/>
                <a:cs typeface="Calibri"/>
              </a:rPr>
              <a:t>bệnh lý viêm phổi </a:t>
            </a:r>
            <a:r>
              <a:rPr sz="3000" dirty="0">
                <a:solidFill>
                  <a:srgbClr val="FFFFFF"/>
                </a:solidFill>
                <a:latin typeface="Calibri"/>
                <a:cs typeface="Calibri"/>
              </a:rPr>
              <a:t>nặng, </a:t>
            </a:r>
            <a:r>
              <a:rPr sz="3000" spc="-5" dirty="0">
                <a:solidFill>
                  <a:srgbClr val="FFFFFF"/>
                </a:solidFill>
                <a:latin typeface="Calibri"/>
                <a:cs typeface="Calibri"/>
              </a:rPr>
              <a:t>dễ </a:t>
            </a:r>
            <a:r>
              <a:rPr sz="3000" spc="-40" dirty="0">
                <a:solidFill>
                  <a:srgbClr val="FFFFFF"/>
                </a:solidFill>
                <a:latin typeface="Calibri"/>
                <a:cs typeface="Calibri"/>
              </a:rPr>
              <a:t>gây </a:t>
            </a:r>
            <a:r>
              <a:rPr sz="3000" dirty="0">
                <a:solidFill>
                  <a:srgbClr val="FFFFFF"/>
                </a:solidFill>
                <a:latin typeface="Calibri"/>
                <a:cs typeface="Calibri"/>
              </a:rPr>
              <a:t>tử</a:t>
            </a:r>
            <a:r>
              <a:rPr sz="3000" spc="-25" dirty="0">
                <a:solidFill>
                  <a:srgbClr val="FFFFFF"/>
                </a:solidFill>
                <a:latin typeface="Calibri"/>
                <a:cs typeface="Calibri"/>
              </a:rPr>
              <a:t> </a:t>
            </a:r>
            <a:r>
              <a:rPr sz="3000" spc="-10" dirty="0">
                <a:solidFill>
                  <a:srgbClr val="FFFFFF"/>
                </a:solidFill>
                <a:latin typeface="Calibri"/>
                <a:cs typeface="Calibri"/>
              </a:rPr>
              <a:t>vong</a:t>
            </a:r>
            <a:endParaRPr sz="3000" dirty="0">
              <a:latin typeface="Calibri"/>
              <a:cs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4034" y="1521511"/>
            <a:ext cx="8075930" cy="2369880"/>
          </a:xfrm>
        </p:spPr>
        <p:txBody>
          <a:bodyPr/>
          <a:lstStyle/>
          <a:p>
            <a:pPr algn="just">
              <a:lnSpc>
                <a:spcPct val="150000"/>
              </a:lnSpc>
            </a:pPr>
            <a:r>
              <a:rPr lang="en-US" dirty="0" smtClean="0">
                <a:solidFill>
                  <a:schemeClr val="bg1"/>
                </a:solidFill>
              </a:rPr>
              <a:t>	- </a:t>
            </a:r>
            <a:r>
              <a:rPr lang="vi-VN" dirty="0">
                <a:solidFill>
                  <a:schemeClr val="bg1"/>
                </a:solidFill>
              </a:rPr>
              <a:t>Không dùng chung các đồ dùng cá nhân như cốc, chai nước, khăn tay, gối, chăn...</a:t>
            </a:r>
            <a:endParaRPr lang="en-US" dirty="0">
              <a:solidFill>
                <a:schemeClr val="bg1"/>
              </a:solidFill>
            </a:endParaRPr>
          </a:p>
          <a:p>
            <a:pPr algn="just">
              <a:lnSpc>
                <a:spcPct val="150000"/>
              </a:lnSpc>
            </a:pPr>
            <a:r>
              <a:rPr lang="en-US" dirty="0" smtClean="0">
                <a:solidFill>
                  <a:schemeClr val="bg1"/>
                </a:solidFill>
              </a:rPr>
              <a:t>	- </a:t>
            </a:r>
            <a:r>
              <a:rPr lang="en-US" dirty="0" err="1">
                <a:solidFill>
                  <a:schemeClr val="bg1"/>
                </a:solidFill>
              </a:rPr>
              <a:t>Nghiêm</a:t>
            </a:r>
            <a:r>
              <a:rPr lang="en-US" dirty="0">
                <a:solidFill>
                  <a:schemeClr val="bg1"/>
                </a:solidFill>
              </a:rPr>
              <a:t> </a:t>
            </a:r>
            <a:r>
              <a:rPr lang="en-US" dirty="0" err="1">
                <a:solidFill>
                  <a:schemeClr val="bg1"/>
                </a:solidFill>
              </a:rPr>
              <a:t>cấm</a:t>
            </a:r>
            <a:r>
              <a:rPr lang="en-US" dirty="0">
                <a:solidFill>
                  <a:schemeClr val="bg1"/>
                </a:solidFill>
              </a:rPr>
              <a:t> </a:t>
            </a:r>
            <a:r>
              <a:rPr lang="en-US" dirty="0" err="1">
                <a:solidFill>
                  <a:schemeClr val="bg1"/>
                </a:solidFill>
              </a:rPr>
              <a:t>học</a:t>
            </a:r>
            <a:r>
              <a:rPr lang="en-US" dirty="0">
                <a:solidFill>
                  <a:schemeClr val="bg1"/>
                </a:solidFill>
              </a:rPr>
              <a:t> </a:t>
            </a:r>
            <a:r>
              <a:rPr lang="en-US" dirty="0" err="1">
                <a:solidFill>
                  <a:schemeClr val="bg1"/>
                </a:solidFill>
              </a:rPr>
              <a:t>sinh</a:t>
            </a:r>
            <a:r>
              <a:rPr lang="en-US" dirty="0">
                <a:solidFill>
                  <a:schemeClr val="bg1"/>
                </a:solidFill>
              </a:rPr>
              <a:t> </a:t>
            </a:r>
            <a:r>
              <a:rPr lang="en-US" dirty="0" err="1">
                <a:solidFill>
                  <a:schemeClr val="bg1"/>
                </a:solidFill>
              </a:rPr>
              <a:t>khạc</a:t>
            </a:r>
            <a:r>
              <a:rPr lang="en-US" dirty="0">
                <a:solidFill>
                  <a:schemeClr val="bg1"/>
                </a:solidFill>
              </a:rPr>
              <a:t> </a:t>
            </a:r>
            <a:r>
              <a:rPr lang="en-US" dirty="0" err="1">
                <a:solidFill>
                  <a:schemeClr val="bg1"/>
                </a:solidFill>
              </a:rPr>
              <a:t>nhổ</a:t>
            </a:r>
            <a:r>
              <a:rPr lang="en-US" dirty="0">
                <a:solidFill>
                  <a:schemeClr val="bg1"/>
                </a:solidFill>
              </a:rPr>
              <a:t> </a:t>
            </a:r>
            <a:r>
              <a:rPr lang="en-US" dirty="0" err="1">
                <a:solidFill>
                  <a:schemeClr val="bg1"/>
                </a:solidFill>
              </a:rPr>
              <a:t>bừa</a:t>
            </a:r>
            <a:r>
              <a:rPr lang="en-US" dirty="0">
                <a:solidFill>
                  <a:schemeClr val="bg1"/>
                </a:solidFill>
              </a:rPr>
              <a:t> </a:t>
            </a:r>
            <a:r>
              <a:rPr lang="en-US" dirty="0" err="1">
                <a:solidFill>
                  <a:schemeClr val="bg1"/>
                </a:solidFill>
              </a:rPr>
              <a:t>bãi</a:t>
            </a:r>
            <a:r>
              <a:rPr lang="en-US" dirty="0">
                <a:solidFill>
                  <a:schemeClr val="bg1"/>
                </a:solidFill>
              </a:rPr>
              <a:t>.</a:t>
            </a:r>
          </a:p>
          <a:p>
            <a:endParaRPr lang="en-US" dirty="0"/>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3400" y="2133600"/>
            <a:ext cx="8075930" cy="3877985"/>
          </a:xfrm>
        </p:spPr>
        <p:txBody>
          <a:bodyPr/>
          <a:lstStyle/>
          <a:p>
            <a:pPr algn="just">
              <a:lnSpc>
                <a:spcPct val="150000"/>
              </a:lnSpc>
            </a:pPr>
            <a:r>
              <a:rPr lang="en-US" dirty="0" smtClean="0"/>
              <a:t>	</a:t>
            </a:r>
            <a:r>
              <a:rPr lang="vi-VN" dirty="0" smtClean="0">
                <a:solidFill>
                  <a:schemeClr val="bg1"/>
                </a:solidFill>
              </a:rPr>
              <a:t>2.4</a:t>
            </a:r>
            <a:r>
              <a:rPr lang="vi-VN" dirty="0">
                <a:solidFill>
                  <a:schemeClr val="bg1"/>
                </a:solidFill>
              </a:rPr>
              <a:t>. Hàng ngày, trước khi vào giờ học, giáo viên điểm danh và hỏi học sinh có cảm thay sốt hay có ho, khó thở, mệt mỏi </a:t>
            </a:r>
            <a:r>
              <a:rPr lang="vi-VN" dirty="0" smtClean="0">
                <a:solidFill>
                  <a:schemeClr val="bg1"/>
                </a:solidFill>
              </a:rPr>
              <a:t>không</a:t>
            </a:r>
            <a:r>
              <a:rPr lang="en-US" dirty="0">
                <a:solidFill>
                  <a:schemeClr val="bg1"/>
                </a:solidFill>
              </a:rPr>
              <a:t> </a:t>
            </a:r>
            <a:r>
              <a:rPr lang="en-US" dirty="0" smtClean="0">
                <a:solidFill>
                  <a:schemeClr val="bg1"/>
                </a:solidFill>
              </a:rPr>
              <a:t>?</a:t>
            </a:r>
          </a:p>
          <a:p>
            <a:pPr algn="just">
              <a:lnSpc>
                <a:spcPct val="150000"/>
              </a:lnSpc>
            </a:pPr>
            <a:r>
              <a:rPr lang="en-US" dirty="0" smtClean="0">
                <a:solidFill>
                  <a:schemeClr val="bg1"/>
                </a:solidFill>
              </a:rPr>
              <a:t>	- </a:t>
            </a:r>
            <a:r>
              <a:rPr lang="vi-VN" dirty="0" smtClean="0">
                <a:solidFill>
                  <a:schemeClr val="bg1"/>
                </a:solidFill>
              </a:rPr>
              <a:t>Nếu </a:t>
            </a:r>
            <a:r>
              <a:rPr lang="vi-VN" dirty="0">
                <a:solidFill>
                  <a:schemeClr val="bg1"/>
                </a:solidFill>
              </a:rPr>
              <a:t>có, giáo viên đưa ngay học sinh đến phòng y tế để kiểm tra, theo dõi</a:t>
            </a:r>
            <a:r>
              <a:rPr lang="vi-VN" dirty="0" smtClean="0">
                <a:solidFill>
                  <a:schemeClr val="bg1"/>
                </a:solidFill>
              </a:rPr>
              <a:t>.</a:t>
            </a:r>
            <a:endParaRPr lang="en-US" dirty="0" smtClean="0">
              <a:solidFill>
                <a:schemeClr val="bg1"/>
              </a:solidFill>
            </a:endParaRPr>
          </a:p>
          <a:p>
            <a:pPr>
              <a:lnSpc>
                <a:spcPct val="150000"/>
              </a:lnSpc>
            </a:pPr>
            <a:r>
              <a:rPr lang="en-US" dirty="0">
                <a:solidFill>
                  <a:schemeClr val="bg1"/>
                </a:solidFill>
              </a:rPr>
              <a:t>	</a:t>
            </a:r>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8714"/>
            <a:ext cx="8077200" cy="615553"/>
          </a:xfrm>
        </p:spPr>
        <p:txBody>
          <a:bodyPr/>
          <a:lstStyle/>
          <a:p>
            <a:pPr algn="ctr"/>
            <a:r>
              <a:rPr lang="en-US" b="1" dirty="0">
                <a:solidFill>
                  <a:srgbClr val="FFFF00"/>
                </a:solidFill>
              </a:rPr>
              <a:t>II. TẠI TRƯỜNG</a:t>
            </a:r>
            <a:endParaRPr lang="en-US" dirty="0"/>
          </a:p>
        </p:txBody>
      </p:sp>
      <p:sp>
        <p:nvSpPr>
          <p:cNvPr id="3" name="Text Placeholder 2"/>
          <p:cNvSpPr>
            <a:spLocks noGrp="1"/>
          </p:cNvSpPr>
          <p:nvPr>
            <p:ph type="body" idx="1"/>
          </p:nvPr>
        </p:nvSpPr>
        <p:spPr>
          <a:xfrm>
            <a:off x="534034" y="1521511"/>
            <a:ext cx="8075930" cy="4457502"/>
          </a:xfrm>
        </p:spPr>
        <p:txBody>
          <a:bodyPr/>
          <a:lstStyle/>
          <a:p>
            <a:pPr algn="just">
              <a:lnSpc>
                <a:spcPct val="150000"/>
              </a:lnSpc>
            </a:pPr>
            <a:r>
              <a:rPr lang="en-US" dirty="0" smtClean="0"/>
              <a:t>	</a:t>
            </a:r>
            <a:r>
              <a:rPr lang="vi-VN" dirty="0" smtClean="0">
                <a:solidFill>
                  <a:schemeClr val="bg1"/>
                </a:solidFill>
              </a:rPr>
              <a:t>2.5</a:t>
            </a:r>
            <a:r>
              <a:rPr lang="vi-VN" dirty="0">
                <a:solidFill>
                  <a:schemeClr val="bg1"/>
                </a:solidFill>
              </a:rPr>
              <a:t>. Trong thời gian học, khi giáo viên phát hiện học sinh có biểu hiện sốt hoặc ho, khó thở thì phải đưa đến phòng y tế ngay để kiểm tra, theo dõi, cách </a:t>
            </a:r>
            <a:r>
              <a:rPr lang="vi-VN" dirty="0" smtClean="0">
                <a:solidFill>
                  <a:schemeClr val="bg1"/>
                </a:solidFill>
              </a:rPr>
              <a:t>ly</a:t>
            </a:r>
            <a:r>
              <a:rPr lang="en-US" dirty="0" smtClean="0">
                <a:solidFill>
                  <a:schemeClr val="bg1"/>
                </a:solidFill>
              </a:rPr>
              <a:t>.</a:t>
            </a:r>
          </a:p>
          <a:p>
            <a:pPr algn="just">
              <a:lnSpc>
                <a:spcPct val="150000"/>
              </a:lnSpc>
            </a:pPr>
            <a:r>
              <a:rPr lang="en-US" dirty="0" smtClean="0">
                <a:solidFill>
                  <a:schemeClr val="bg1"/>
                </a:solidFill>
              </a:rPr>
              <a:t>	</a:t>
            </a:r>
            <a:r>
              <a:rPr lang="vi-VN" dirty="0" smtClean="0">
                <a:solidFill>
                  <a:schemeClr val="bg1"/>
                </a:solidFill>
              </a:rPr>
              <a:t>2.6</a:t>
            </a:r>
            <a:r>
              <a:rPr lang="vi-VN" dirty="0">
                <a:solidFill>
                  <a:schemeClr val="bg1"/>
                </a:solidFill>
              </a:rPr>
              <a:t>. Trong thời gian học, khi giáo viên, cán bộ công nhân viên nhà trường có biểu hiện sốt hoặc ho, khó thở thì phải đến phòng y tế ngay để được kiểm tra, theo dõi, cách ly.</a:t>
            </a:r>
            <a:endParaRPr lang="en-US" dirty="0">
              <a:solidFill>
                <a:schemeClr val="bg1"/>
              </a:solidFill>
            </a:endParaRPr>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4343400" cy="6858000"/>
          </a:xfrm>
        </p:spPr>
      </p:pic>
      <p:pic>
        <p:nvPicPr>
          <p:cNvPr id="7" name="Content Placeholder 6"/>
          <p:cNvPicPr>
            <a:picLocks noGrp="1" noChangeAspect="1"/>
          </p:cNvPicPr>
          <p:nvPr>
            <p:ph sz="half" idx="3"/>
          </p:nvPr>
        </p:nvPicPr>
        <p:blipFill>
          <a:blip r:embed="rId3">
            <a:extLst>
              <a:ext uri="{28A0092B-C50C-407E-A947-70E740481C1C}">
                <a14:useLocalDpi xmlns:a14="http://schemas.microsoft.com/office/drawing/2010/main" val="0"/>
              </a:ext>
            </a:extLst>
          </a:blip>
          <a:stretch>
            <a:fillRect/>
          </a:stretch>
        </p:blipFill>
        <p:spPr>
          <a:xfrm>
            <a:off x="4419600" y="0"/>
            <a:ext cx="4724400" cy="6857999"/>
          </a:xfrm>
        </p:spPr>
      </p:pic>
    </p:spTree>
    <p:extLst>
      <p:ext uri="{BB962C8B-B14F-4D97-AF65-F5344CB8AC3E}">
        <p14:creationId xmlns:p14="http://schemas.microsoft.com/office/powerpoint/2010/main" val="2051774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714"/>
            <a:ext cx="9144000" cy="615553"/>
          </a:xfrm>
        </p:spPr>
        <p:txBody>
          <a:bodyPr/>
          <a:lstStyle/>
          <a:p>
            <a:pPr algn="ctr"/>
            <a:r>
              <a:rPr lang="vi-VN" b="1" dirty="0" smtClean="0">
                <a:solidFill>
                  <a:srgbClr val="FFFF00"/>
                </a:solidFill>
              </a:rPr>
              <a:t>III. Công tác khử khuẩn tạ</a:t>
            </a:r>
            <a:r>
              <a:rPr lang="en-US" b="1" dirty="0" smtClean="0">
                <a:solidFill>
                  <a:srgbClr val="FFFF00"/>
                </a:solidFill>
              </a:rPr>
              <a:t>i </a:t>
            </a:r>
            <a:r>
              <a:rPr lang="vi-VN" b="1" dirty="0" smtClean="0">
                <a:solidFill>
                  <a:srgbClr val="FFFF00"/>
                </a:solidFill>
              </a:rPr>
              <a:t>nhà trường</a:t>
            </a:r>
            <a:endParaRPr lang="en-US" dirty="0">
              <a:solidFill>
                <a:srgbClr val="FFFF00"/>
              </a:solidFill>
            </a:endParaRPr>
          </a:p>
        </p:txBody>
      </p:sp>
      <p:sp>
        <p:nvSpPr>
          <p:cNvPr id="3" name="Text Placeholder 2"/>
          <p:cNvSpPr>
            <a:spLocks noGrp="1"/>
          </p:cNvSpPr>
          <p:nvPr>
            <p:ph type="body" idx="1"/>
          </p:nvPr>
        </p:nvSpPr>
        <p:spPr>
          <a:xfrm>
            <a:off x="533400" y="1676400"/>
            <a:ext cx="8075930" cy="2518510"/>
          </a:xfrm>
        </p:spPr>
        <p:txBody>
          <a:bodyPr/>
          <a:lstStyle/>
          <a:p>
            <a:pPr algn="just">
              <a:lnSpc>
                <a:spcPct val="150000"/>
              </a:lnSpc>
            </a:pPr>
            <a:r>
              <a:rPr lang="vi-VN" dirty="0">
                <a:solidFill>
                  <a:schemeClr val="bg1"/>
                </a:solidFill>
              </a:rPr>
              <a:t>1. Khử khuẩn bằng các chất tẩy rửa thông thường như xà phòng hoặc các dung dịch khử khuẩn có chứa 0,05% Clo hoạt tính hoặc có chứa ít nhất 60% cồn. Ưu tiên khử khuẩn bằng cách lau rửa.</a:t>
            </a:r>
            <a:endParaRPr lang="en-US" dirty="0">
              <a:solidFill>
                <a:schemeClr val="bg1"/>
              </a:solidFill>
            </a:endParaRPr>
          </a:p>
        </p:txBody>
      </p:sp>
    </p:spTree>
    <p:extLst>
      <p:ext uri="{BB962C8B-B14F-4D97-AF65-F5344CB8AC3E}">
        <p14:creationId xmlns:p14="http://schemas.microsoft.com/office/powerpoint/2010/main" val="3029940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714"/>
            <a:ext cx="9144000" cy="615553"/>
          </a:xfrm>
        </p:spPr>
        <p:txBody>
          <a:bodyPr/>
          <a:lstStyle/>
          <a:p>
            <a:pPr algn="ctr"/>
            <a:r>
              <a:rPr lang="vi-VN" b="1" dirty="0" smtClean="0">
                <a:solidFill>
                  <a:srgbClr val="FFFF00"/>
                </a:solidFill>
              </a:rPr>
              <a:t>III. Công tác khử khuẩn tạ</a:t>
            </a:r>
            <a:r>
              <a:rPr lang="en-US" b="1" dirty="0" smtClean="0">
                <a:solidFill>
                  <a:srgbClr val="FFFF00"/>
                </a:solidFill>
              </a:rPr>
              <a:t>i </a:t>
            </a:r>
            <a:r>
              <a:rPr lang="vi-VN" b="1" dirty="0" smtClean="0">
                <a:solidFill>
                  <a:srgbClr val="FFFF00"/>
                </a:solidFill>
              </a:rPr>
              <a:t>nhà trường</a:t>
            </a:r>
            <a:endParaRPr lang="en-US" dirty="0">
              <a:solidFill>
                <a:srgbClr val="FFFF00"/>
              </a:solidFill>
            </a:endParaRPr>
          </a:p>
        </p:txBody>
      </p:sp>
      <p:sp>
        <p:nvSpPr>
          <p:cNvPr id="3" name="Text Placeholder 2"/>
          <p:cNvSpPr>
            <a:spLocks noGrp="1"/>
          </p:cNvSpPr>
          <p:nvPr>
            <p:ph type="body" idx="1"/>
          </p:nvPr>
        </p:nvSpPr>
        <p:spPr>
          <a:xfrm>
            <a:off x="534034" y="1521511"/>
            <a:ext cx="8075930" cy="4308872"/>
          </a:xfrm>
        </p:spPr>
        <p:txBody>
          <a:bodyPr/>
          <a:lstStyle/>
          <a:p>
            <a:pPr algn="just"/>
            <a:r>
              <a:rPr lang="en-US" dirty="0" smtClean="0"/>
              <a:t>	</a:t>
            </a:r>
            <a:r>
              <a:rPr lang="vi-VN" dirty="0"/>
              <a:t>2. Trước khi học sinh quay trở lại </a:t>
            </a:r>
            <a:r>
              <a:rPr lang="vi-VN" dirty="0" smtClean="0"/>
              <a:t>trường</a:t>
            </a:r>
            <a:endParaRPr lang="en-US" dirty="0" smtClean="0"/>
          </a:p>
          <a:p>
            <a:pPr algn="just">
              <a:lnSpc>
                <a:spcPct val="150000"/>
              </a:lnSpc>
            </a:pPr>
            <a:r>
              <a:rPr lang="en-US" dirty="0" smtClean="0"/>
              <a:t>	</a:t>
            </a:r>
            <a:r>
              <a:rPr lang="en-US" dirty="0" smtClean="0">
                <a:solidFill>
                  <a:schemeClr val="bg1"/>
                </a:solidFill>
              </a:rPr>
              <a:t>- </a:t>
            </a:r>
            <a:r>
              <a:rPr lang="vi-VN" dirty="0" smtClean="0">
                <a:solidFill>
                  <a:schemeClr val="bg1"/>
                </a:solidFill>
              </a:rPr>
              <a:t>Tổ</a:t>
            </a:r>
            <a:r>
              <a:rPr lang="vi-VN" dirty="0">
                <a:solidFill>
                  <a:schemeClr val="bg1"/>
                </a:solidFill>
              </a:rPr>
              <a:t> chức vệ sinh ngoại </a:t>
            </a:r>
            <a:r>
              <a:rPr lang="vi-VN" dirty="0" smtClean="0">
                <a:solidFill>
                  <a:schemeClr val="bg1"/>
                </a:solidFill>
              </a:rPr>
              <a:t>cảnh</a:t>
            </a:r>
            <a:endParaRPr lang="en-US" dirty="0" smtClean="0">
              <a:solidFill>
                <a:schemeClr val="bg1"/>
              </a:solidFill>
            </a:endParaRPr>
          </a:p>
          <a:p>
            <a:pPr algn="just">
              <a:lnSpc>
                <a:spcPct val="150000"/>
              </a:lnSpc>
            </a:pPr>
            <a:r>
              <a:rPr lang="en-US" dirty="0" smtClean="0">
                <a:solidFill>
                  <a:schemeClr val="bg1"/>
                </a:solidFill>
              </a:rPr>
              <a:t>	- </a:t>
            </a:r>
            <a:r>
              <a:rPr lang="vi-VN" dirty="0" smtClean="0">
                <a:solidFill>
                  <a:schemeClr val="bg1"/>
                </a:solidFill>
              </a:rPr>
              <a:t>Tổ </a:t>
            </a:r>
            <a:r>
              <a:rPr lang="vi-VN" dirty="0">
                <a:solidFill>
                  <a:schemeClr val="bg1"/>
                </a:solidFill>
              </a:rPr>
              <a:t>chức khử khuẩn trường học </a:t>
            </a:r>
            <a:r>
              <a:rPr lang="en-US" dirty="0" err="1" smtClean="0">
                <a:solidFill>
                  <a:schemeClr val="bg1"/>
                </a:solidFill>
              </a:rPr>
              <a:t>sau</a:t>
            </a:r>
            <a:r>
              <a:rPr lang="en-US" dirty="0" smtClean="0">
                <a:solidFill>
                  <a:schemeClr val="bg1"/>
                </a:solidFill>
              </a:rPr>
              <a:t> </a:t>
            </a:r>
            <a:r>
              <a:rPr lang="en-US" dirty="0" err="1" smtClean="0">
                <a:solidFill>
                  <a:schemeClr val="bg1"/>
                </a:solidFill>
              </a:rPr>
              <a:t>giờ</a:t>
            </a:r>
            <a:r>
              <a:rPr lang="en-US" dirty="0" smtClean="0">
                <a:solidFill>
                  <a:schemeClr val="bg1"/>
                </a:solidFill>
              </a:rPr>
              <a:t> </a:t>
            </a:r>
            <a:r>
              <a:rPr lang="en-US" dirty="0" err="1" smtClean="0">
                <a:solidFill>
                  <a:schemeClr val="bg1"/>
                </a:solidFill>
              </a:rPr>
              <a:t>học</a:t>
            </a:r>
            <a:r>
              <a:rPr lang="en-US" dirty="0" smtClean="0">
                <a:solidFill>
                  <a:schemeClr val="bg1"/>
                </a:solidFill>
              </a:rPr>
              <a:t> </a:t>
            </a:r>
            <a:r>
              <a:rPr lang="en-US" dirty="0" err="1" smtClean="0">
                <a:solidFill>
                  <a:schemeClr val="bg1"/>
                </a:solidFill>
              </a:rPr>
              <a:t>hoặc</a:t>
            </a:r>
            <a:r>
              <a:rPr lang="en-US" dirty="0">
                <a:solidFill>
                  <a:schemeClr val="bg1"/>
                </a:solidFill>
              </a:rPr>
              <a:t> </a:t>
            </a:r>
            <a:r>
              <a:rPr lang="en-US" dirty="0" err="1" smtClean="0">
                <a:solidFill>
                  <a:schemeClr val="bg1"/>
                </a:solidFill>
              </a:rPr>
              <a:t>sau</a:t>
            </a:r>
            <a:r>
              <a:rPr lang="en-US" dirty="0" smtClean="0">
                <a:solidFill>
                  <a:schemeClr val="bg1"/>
                </a:solidFill>
              </a:rPr>
              <a:t> </a:t>
            </a:r>
            <a:r>
              <a:rPr lang="en-US" dirty="0" err="1" smtClean="0">
                <a:solidFill>
                  <a:schemeClr val="bg1"/>
                </a:solidFill>
              </a:rPr>
              <a:t>buổi</a:t>
            </a:r>
            <a:r>
              <a:rPr lang="en-US" dirty="0" smtClean="0">
                <a:solidFill>
                  <a:schemeClr val="bg1"/>
                </a:solidFill>
              </a:rPr>
              <a:t> </a:t>
            </a:r>
            <a:r>
              <a:rPr lang="en-US" dirty="0" err="1" smtClean="0">
                <a:solidFill>
                  <a:schemeClr val="bg1"/>
                </a:solidFill>
              </a:rPr>
              <a:t>học</a:t>
            </a:r>
            <a:r>
              <a:rPr lang="vi-VN" dirty="0" smtClean="0">
                <a:solidFill>
                  <a:schemeClr val="bg1"/>
                </a:solidFill>
              </a:rPr>
              <a:t> </a:t>
            </a:r>
            <a:r>
              <a:rPr lang="vi-VN" dirty="0">
                <a:solidFill>
                  <a:schemeClr val="bg1"/>
                </a:solidFill>
              </a:rPr>
              <a:t>bằng cách phun hoặc lau nền nhà, tường nhà (nếu có thể), tay nắm cửa, tay vịn cầu thang, tay vịn lan can, bàn ghế, đồ chơi, dụng cụ học tập và các đồ vật trong phòng học, phòng chức năng.</a:t>
            </a:r>
            <a:endParaRPr lang="en-US" dirty="0">
              <a:solidFill>
                <a:schemeClr val="bg1"/>
              </a:solidFill>
            </a:endParaRPr>
          </a:p>
        </p:txBody>
      </p:sp>
    </p:spTree>
    <p:extLst>
      <p:ext uri="{BB962C8B-B14F-4D97-AF65-F5344CB8AC3E}">
        <p14:creationId xmlns:p14="http://schemas.microsoft.com/office/powerpoint/2010/main" val="3037220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714"/>
            <a:ext cx="9144000" cy="615553"/>
          </a:xfrm>
        </p:spPr>
        <p:txBody>
          <a:bodyPr/>
          <a:lstStyle/>
          <a:p>
            <a:pPr algn="ctr"/>
            <a:r>
              <a:rPr lang="vi-VN" b="1" dirty="0" smtClean="0">
                <a:solidFill>
                  <a:srgbClr val="FFFF00"/>
                </a:solidFill>
              </a:rPr>
              <a:t>III. Công tác khử khuẩn tạ</a:t>
            </a:r>
            <a:r>
              <a:rPr lang="en-US" b="1" dirty="0" smtClean="0">
                <a:solidFill>
                  <a:srgbClr val="FFFF00"/>
                </a:solidFill>
              </a:rPr>
              <a:t>i </a:t>
            </a:r>
            <a:r>
              <a:rPr lang="vi-VN" b="1" dirty="0" smtClean="0">
                <a:solidFill>
                  <a:srgbClr val="FFFF00"/>
                </a:solidFill>
              </a:rPr>
              <a:t>nhà trường</a:t>
            </a:r>
            <a:endParaRPr lang="en-US" dirty="0">
              <a:solidFill>
                <a:srgbClr val="FFFF00"/>
              </a:solidFill>
            </a:endParaRPr>
          </a:p>
        </p:txBody>
      </p:sp>
      <p:sp>
        <p:nvSpPr>
          <p:cNvPr id="3" name="Text Placeholder 2"/>
          <p:cNvSpPr>
            <a:spLocks noGrp="1"/>
          </p:cNvSpPr>
          <p:nvPr>
            <p:ph type="body" idx="1"/>
          </p:nvPr>
        </p:nvSpPr>
        <p:spPr>
          <a:xfrm>
            <a:off x="533400" y="1143000"/>
            <a:ext cx="8075930" cy="6247864"/>
          </a:xfrm>
        </p:spPr>
        <p:txBody>
          <a:bodyPr/>
          <a:lstStyle/>
          <a:p>
            <a:r>
              <a:rPr lang="en-US" dirty="0" smtClean="0"/>
              <a:t>	</a:t>
            </a:r>
            <a:r>
              <a:rPr lang="en-US" sz="3000" dirty="0"/>
              <a:t>3. </a:t>
            </a:r>
            <a:r>
              <a:rPr lang="en-US" sz="3000" dirty="0" err="1"/>
              <a:t>Trong</a:t>
            </a:r>
            <a:r>
              <a:rPr lang="en-US" sz="3000" dirty="0"/>
              <a:t> </a:t>
            </a:r>
            <a:r>
              <a:rPr lang="en-US" sz="3000" dirty="0" err="1"/>
              <a:t>thời</a:t>
            </a:r>
            <a:r>
              <a:rPr lang="en-US" sz="3000" dirty="0"/>
              <a:t> </a:t>
            </a:r>
            <a:r>
              <a:rPr lang="en-US" sz="3000" dirty="0" err="1"/>
              <a:t>gian</a:t>
            </a:r>
            <a:r>
              <a:rPr lang="en-US" sz="3000" dirty="0"/>
              <a:t> </a:t>
            </a:r>
            <a:r>
              <a:rPr lang="en-US" sz="3000" dirty="0" err="1" smtClean="0"/>
              <a:t>học</a:t>
            </a:r>
            <a:endParaRPr lang="en-US" sz="3000" dirty="0" smtClean="0"/>
          </a:p>
          <a:p>
            <a:pPr>
              <a:lnSpc>
                <a:spcPct val="150000"/>
              </a:lnSpc>
            </a:pPr>
            <a:r>
              <a:rPr lang="en-US" dirty="0"/>
              <a:t>	</a:t>
            </a:r>
            <a:r>
              <a:rPr lang="en-US" dirty="0" smtClean="0">
                <a:solidFill>
                  <a:schemeClr val="bg1"/>
                </a:solidFill>
              </a:rPr>
              <a:t>- </a:t>
            </a:r>
            <a:r>
              <a:rPr lang="en-US" dirty="0" err="1" smtClean="0">
                <a:solidFill>
                  <a:schemeClr val="bg1"/>
                </a:solidFill>
              </a:rPr>
              <a:t>Sau</a:t>
            </a:r>
            <a:r>
              <a:rPr lang="en-US" dirty="0" smtClean="0">
                <a:solidFill>
                  <a:schemeClr val="bg1"/>
                </a:solidFill>
              </a:rPr>
              <a:t> </a:t>
            </a:r>
            <a:r>
              <a:rPr lang="en-US" dirty="0" err="1" smtClean="0">
                <a:solidFill>
                  <a:schemeClr val="bg1"/>
                </a:solidFill>
              </a:rPr>
              <a:t>mỗi</a:t>
            </a:r>
            <a:r>
              <a:rPr lang="en-US" dirty="0" smtClean="0">
                <a:solidFill>
                  <a:schemeClr val="bg1"/>
                </a:solidFill>
              </a:rPr>
              <a:t> </a:t>
            </a:r>
            <a:r>
              <a:rPr lang="en-US" dirty="0" err="1" smtClean="0">
                <a:solidFill>
                  <a:schemeClr val="bg1"/>
                </a:solidFill>
              </a:rPr>
              <a:t>buổi</a:t>
            </a:r>
            <a:r>
              <a:rPr lang="en-US" dirty="0" smtClean="0">
                <a:solidFill>
                  <a:schemeClr val="bg1"/>
                </a:solidFill>
              </a:rPr>
              <a:t> </a:t>
            </a:r>
            <a:r>
              <a:rPr lang="en-US" dirty="0" err="1" smtClean="0">
                <a:solidFill>
                  <a:schemeClr val="bg1"/>
                </a:solidFill>
              </a:rPr>
              <a:t>học</a:t>
            </a:r>
            <a:r>
              <a:rPr lang="en-US" dirty="0" smtClean="0">
                <a:solidFill>
                  <a:schemeClr val="bg1"/>
                </a:solidFill>
              </a:rPr>
              <a:t> </a:t>
            </a:r>
            <a:r>
              <a:rPr lang="en-US" dirty="0" err="1" smtClean="0">
                <a:solidFill>
                  <a:schemeClr val="bg1"/>
                </a:solidFill>
              </a:rPr>
              <a:t>nhà</a:t>
            </a:r>
            <a:r>
              <a:rPr lang="en-US" dirty="0" smtClean="0">
                <a:solidFill>
                  <a:schemeClr val="bg1"/>
                </a:solidFill>
              </a:rPr>
              <a:t> </a:t>
            </a:r>
            <a:r>
              <a:rPr lang="en-US" dirty="0" err="1" smtClean="0">
                <a:solidFill>
                  <a:schemeClr val="bg1"/>
                </a:solidFill>
              </a:rPr>
              <a:t>trường</a:t>
            </a:r>
            <a:r>
              <a:rPr lang="en-US" dirty="0" smtClean="0">
                <a:solidFill>
                  <a:schemeClr val="bg1"/>
                </a:solidFill>
              </a:rPr>
              <a:t> </a:t>
            </a:r>
            <a:r>
              <a:rPr lang="en-US" dirty="0" err="1" smtClean="0">
                <a:solidFill>
                  <a:schemeClr val="bg1"/>
                </a:solidFill>
              </a:rPr>
              <a:t>tổ</a:t>
            </a:r>
            <a:r>
              <a:rPr lang="en-US" dirty="0" smtClean="0">
                <a:solidFill>
                  <a:schemeClr val="bg1"/>
                </a:solidFill>
              </a:rPr>
              <a:t> </a:t>
            </a:r>
            <a:r>
              <a:rPr lang="en-US" dirty="0" err="1" smtClean="0">
                <a:solidFill>
                  <a:schemeClr val="bg1"/>
                </a:solidFill>
              </a:rPr>
              <a:t>chức</a:t>
            </a:r>
            <a:r>
              <a:rPr lang="en-US" dirty="0" smtClean="0">
                <a:solidFill>
                  <a:schemeClr val="bg1"/>
                </a:solidFill>
              </a:rPr>
              <a:t> </a:t>
            </a:r>
            <a:r>
              <a:rPr lang="en-US" dirty="0" err="1" smtClean="0">
                <a:solidFill>
                  <a:schemeClr val="bg1"/>
                </a:solidFill>
              </a:rPr>
              <a:t>lau</a:t>
            </a:r>
            <a:r>
              <a:rPr lang="en-US" dirty="0" smtClean="0">
                <a:solidFill>
                  <a:schemeClr val="bg1"/>
                </a:solidFill>
              </a:rPr>
              <a:t> </a:t>
            </a:r>
            <a:r>
              <a:rPr lang="en-US" dirty="0" err="1" smtClean="0">
                <a:solidFill>
                  <a:schemeClr val="bg1"/>
                </a:solidFill>
              </a:rPr>
              <a:t>khử</a:t>
            </a:r>
            <a:r>
              <a:rPr lang="en-US" dirty="0" smtClean="0">
                <a:solidFill>
                  <a:schemeClr val="bg1"/>
                </a:solidFill>
              </a:rPr>
              <a:t> </a:t>
            </a:r>
            <a:r>
              <a:rPr lang="en-US" dirty="0" err="1" smtClean="0">
                <a:solidFill>
                  <a:schemeClr val="bg1"/>
                </a:solidFill>
              </a:rPr>
              <a:t>khuẩn</a:t>
            </a:r>
            <a:r>
              <a:rPr lang="en-US" dirty="0" smtClean="0">
                <a:solidFill>
                  <a:schemeClr val="bg1"/>
                </a:solidFill>
              </a:rPr>
              <a:t> </a:t>
            </a:r>
            <a:r>
              <a:rPr lang="vi-VN" dirty="0">
                <a:solidFill>
                  <a:schemeClr val="bg1"/>
                </a:solidFill>
              </a:rPr>
              <a:t>nền nhà, tường nhà (nếu có thể), bàn ghế, đồ chơi, dụng cụ học tập và các đồ vật trong phòng học, phòng chức năng</a:t>
            </a:r>
            <a:r>
              <a:rPr lang="vi-VN" dirty="0" smtClean="0">
                <a:solidFill>
                  <a:schemeClr val="bg1"/>
                </a:solidFill>
              </a:rPr>
              <a:t>.</a:t>
            </a:r>
            <a:endParaRPr lang="en-US" dirty="0" smtClean="0">
              <a:solidFill>
                <a:schemeClr val="bg1"/>
              </a:solidFill>
            </a:endParaRPr>
          </a:p>
          <a:p>
            <a:pPr>
              <a:lnSpc>
                <a:spcPct val="150000"/>
              </a:lnSpc>
            </a:pPr>
            <a:r>
              <a:rPr lang="en-US" dirty="0">
                <a:solidFill>
                  <a:schemeClr val="bg1"/>
                </a:solidFill>
              </a:rPr>
              <a:t>	</a:t>
            </a:r>
            <a:r>
              <a:rPr lang="en-US" dirty="0" smtClean="0">
                <a:solidFill>
                  <a:schemeClr val="bg1"/>
                </a:solidFill>
              </a:rPr>
              <a:t>- </a:t>
            </a:r>
            <a:r>
              <a:rPr lang="vi-VN" dirty="0">
                <a:solidFill>
                  <a:schemeClr val="bg1"/>
                </a:solidFill>
              </a:rPr>
              <a:t>Hạn chế sử dụng các đồ chơi, dụng cụ học tập bằng các vật liệu không khử khuẩn được</a:t>
            </a:r>
            <a:r>
              <a:rPr lang="vi-VN" dirty="0" smtClean="0">
                <a:solidFill>
                  <a:schemeClr val="bg1"/>
                </a:solidFill>
              </a:rPr>
              <a:t>.</a:t>
            </a:r>
            <a:endParaRPr lang="en-US" dirty="0" smtClean="0">
              <a:solidFill>
                <a:schemeClr val="bg1"/>
              </a:solidFill>
            </a:endParaRPr>
          </a:p>
          <a:p>
            <a:pPr>
              <a:lnSpc>
                <a:spcPct val="150000"/>
              </a:lnSpc>
            </a:pPr>
            <a:r>
              <a:rPr lang="en-US" dirty="0">
                <a:solidFill>
                  <a:schemeClr val="bg1"/>
                </a:solidFill>
              </a:rPr>
              <a:t>	</a:t>
            </a:r>
            <a:r>
              <a:rPr lang="en-US" dirty="0" smtClean="0">
                <a:solidFill>
                  <a:schemeClr val="bg1"/>
                </a:solidFill>
              </a:rPr>
              <a:t>- </a:t>
            </a:r>
            <a:r>
              <a:rPr lang="vi-VN" dirty="0">
                <a:solidFill>
                  <a:schemeClr val="bg1"/>
                </a:solidFill>
              </a:rPr>
              <a:t>Đối với các phương tiện đưa đón học sinh: </a:t>
            </a:r>
            <a:r>
              <a:rPr lang="en-US" dirty="0" err="1" smtClean="0">
                <a:solidFill>
                  <a:schemeClr val="bg1"/>
                </a:solidFill>
              </a:rPr>
              <a:t>khử</a:t>
            </a:r>
            <a:r>
              <a:rPr lang="en-US" dirty="0" smtClean="0">
                <a:solidFill>
                  <a:schemeClr val="bg1"/>
                </a:solidFill>
              </a:rPr>
              <a:t> </a:t>
            </a:r>
            <a:r>
              <a:rPr lang="en-US" dirty="0" err="1" smtClean="0">
                <a:solidFill>
                  <a:schemeClr val="bg1"/>
                </a:solidFill>
              </a:rPr>
              <a:t>khuẩn</a:t>
            </a:r>
            <a:r>
              <a:rPr lang="vi-VN" dirty="0" smtClean="0">
                <a:solidFill>
                  <a:schemeClr val="bg1"/>
                </a:solidFill>
              </a:rPr>
              <a:t> </a:t>
            </a:r>
            <a:r>
              <a:rPr lang="vi-VN" dirty="0">
                <a:solidFill>
                  <a:schemeClr val="bg1"/>
                </a:solidFill>
              </a:rPr>
              <a:t>sau mỗi chuyến đưa, đón học </a:t>
            </a:r>
            <a:r>
              <a:rPr lang="vi-VN" dirty="0" smtClean="0">
                <a:solidFill>
                  <a:schemeClr val="bg1"/>
                </a:solidFill>
              </a:rPr>
              <a:t>sinh</a:t>
            </a:r>
            <a:r>
              <a:rPr lang="en-US" dirty="0" smtClean="0">
                <a:solidFill>
                  <a:schemeClr val="bg1"/>
                </a:solidFill>
              </a:rPr>
              <a:t>.</a:t>
            </a:r>
            <a:endParaRPr lang="en-US" dirty="0">
              <a:solidFill>
                <a:schemeClr val="bg1"/>
              </a:solidFill>
            </a:endParaRPr>
          </a:p>
          <a:p>
            <a:pPr>
              <a:lnSpc>
                <a:spcPct val="150000"/>
              </a:lnSpc>
            </a:pPr>
            <a:r>
              <a:rPr lang="en-US" dirty="0">
                <a:solidFill>
                  <a:schemeClr val="bg1"/>
                </a:solidFill>
              </a:rPr>
              <a:t>	</a:t>
            </a:r>
          </a:p>
        </p:txBody>
      </p:sp>
    </p:spTree>
    <p:extLst>
      <p:ext uri="{BB962C8B-B14F-4D97-AF65-F5344CB8AC3E}">
        <p14:creationId xmlns:p14="http://schemas.microsoft.com/office/powerpoint/2010/main" val="3037220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714"/>
            <a:ext cx="9144000" cy="615553"/>
          </a:xfrm>
        </p:spPr>
        <p:txBody>
          <a:bodyPr/>
          <a:lstStyle/>
          <a:p>
            <a:pPr algn="ctr"/>
            <a:r>
              <a:rPr lang="vi-VN" b="1" dirty="0" smtClean="0">
                <a:solidFill>
                  <a:srgbClr val="FFFF00"/>
                </a:solidFill>
              </a:rPr>
              <a:t>III. Công tác khử khuẩn tạ</a:t>
            </a:r>
            <a:r>
              <a:rPr lang="en-US" b="1" dirty="0" smtClean="0">
                <a:solidFill>
                  <a:srgbClr val="FFFF00"/>
                </a:solidFill>
              </a:rPr>
              <a:t>i </a:t>
            </a:r>
            <a:r>
              <a:rPr lang="vi-VN" b="1" dirty="0" smtClean="0">
                <a:solidFill>
                  <a:srgbClr val="FFFF00"/>
                </a:solidFill>
              </a:rPr>
              <a:t>nhà trường</a:t>
            </a:r>
            <a:endParaRPr lang="en-US" dirty="0">
              <a:solidFill>
                <a:srgbClr val="FFFF00"/>
              </a:solidFill>
            </a:endParaRPr>
          </a:p>
        </p:txBody>
      </p:sp>
      <p:sp>
        <p:nvSpPr>
          <p:cNvPr id="3" name="Text Placeholder 2"/>
          <p:cNvSpPr>
            <a:spLocks noGrp="1"/>
          </p:cNvSpPr>
          <p:nvPr>
            <p:ph type="body" idx="1"/>
          </p:nvPr>
        </p:nvSpPr>
        <p:spPr>
          <a:xfrm>
            <a:off x="533400" y="1981200"/>
            <a:ext cx="8075930" cy="1225848"/>
          </a:xfrm>
        </p:spPr>
        <p:txBody>
          <a:bodyPr/>
          <a:lstStyle/>
          <a:p>
            <a:pPr>
              <a:lnSpc>
                <a:spcPct val="150000"/>
              </a:lnSpc>
            </a:pPr>
            <a:r>
              <a:rPr lang="vi-VN" dirty="0">
                <a:solidFill>
                  <a:schemeClr val="bg1"/>
                </a:solidFill>
              </a:rPr>
              <a:t>4. Bố trí đủ thùng đựng chất thải có nắp đậy kín và thực hiện thu gom, xử lý hằng ngày.</a:t>
            </a:r>
            <a:endParaRPr lang="en-US" dirty="0">
              <a:solidFill>
                <a:schemeClr val="bg1"/>
              </a:solidFill>
            </a:endParaRPr>
          </a:p>
        </p:txBody>
      </p:sp>
    </p:spTree>
    <p:extLst>
      <p:ext uri="{BB962C8B-B14F-4D97-AF65-F5344CB8AC3E}">
        <p14:creationId xmlns:p14="http://schemas.microsoft.com/office/powerpoint/2010/main" val="3037220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714"/>
            <a:ext cx="9144000" cy="615553"/>
          </a:xfrm>
        </p:spPr>
        <p:txBody>
          <a:bodyPr/>
          <a:lstStyle/>
          <a:p>
            <a:pPr algn="ctr"/>
            <a:r>
              <a:rPr lang="en-US" b="1" dirty="0">
                <a:solidFill>
                  <a:srgbClr val="FFFF00"/>
                </a:solidFill>
              </a:rPr>
              <a:t>IV. </a:t>
            </a:r>
            <a:r>
              <a:rPr lang="en-US" b="1" dirty="0" err="1">
                <a:solidFill>
                  <a:srgbClr val="FFFF00"/>
                </a:solidFill>
              </a:rPr>
              <a:t>Công</a:t>
            </a:r>
            <a:r>
              <a:rPr lang="en-US" b="1" dirty="0">
                <a:solidFill>
                  <a:srgbClr val="FFFF00"/>
                </a:solidFill>
              </a:rPr>
              <a:t> </a:t>
            </a:r>
            <a:r>
              <a:rPr lang="en-US" b="1" dirty="0" err="1">
                <a:solidFill>
                  <a:srgbClr val="FFFF00"/>
                </a:solidFill>
              </a:rPr>
              <a:t>tác</a:t>
            </a:r>
            <a:r>
              <a:rPr lang="en-US" b="1" dirty="0">
                <a:solidFill>
                  <a:srgbClr val="FFFF00"/>
                </a:solidFill>
              </a:rPr>
              <a:t> </a:t>
            </a:r>
            <a:r>
              <a:rPr lang="en-US" b="1" dirty="0" err="1">
                <a:solidFill>
                  <a:srgbClr val="FFFF00"/>
                </a:solidFill>
              </a:rPr>
              <a:t>kiểm</a:t>
            </a:r>
            <a:r>
              <a:rPr lang="en-US" b="1" dirty="0">
                <a:solidFill>
                  <a:srgbClr val="FFFF00"/>
                </a:solidFill>
              </a:rPr>
              <a:t> </a:t>
            </a:r>
            <a:r>
              <a:rPr lang="en-US" b="1" dirty="0" err="1">
                <a:solidFill>
                  <a:srgbClr val="FFFF00"/>
                </a:solidFill>
              </a:rPr>
              <a:t>tra</a:t>
            </a:r>
            <a:r>
              <a:rPr lang="en-US" b="1" dirty="0">
                <a:solidFill>
                  <a:srgbClr val="FFFF00"/>
                </a:solidFill>
              </a:rPr>
              <a:t>, </a:t>
            </a:r>
            <a:r>
              <a:rPr lang="en-US" b="1" dirty="0" err="1">
                <a:solidFill>
                  <a:srgbClr val="FFFF00"/>
                </a:solidFill>
              </a:rPr>
              <a:t>giám</a:t>
            </a:r>
            <a:r>
              <a:rPr lang="en-US" b="1" dirty="0">
                <a:solidFill>
                  <a:srgbClr val="FFFF00"/>
                </a:solidFill>
              </a:rPr>
              <a:t> </a:t>
            </a:r>
            <a:r>
              <a:rPr lang="en-US" b="1" dirty="0" err="1" smtClean="0">
                <a:solidFill>
                  <a:srgbClr val="FFFF00"/>
                </a:solidFill>
              </a:rPr>
              <a:t>sát</a:t>
            </a:r>
            <a:endParaRPr lang="en-US" dirty="0">
              <a:solidFill>
                <a:srgbClr val="FFFF00"/>
              </a:solidFill>
            </a:endParaRPr>
          </a:p>
        </p:txBody>
      </p:sp>
      <p:sp>
        <p:nvSpPr>
          <p:cNvPr id="3" name="Text Placeholder 2"/>
          <p:cNvSpPr>
            <a:spLocks noGrp="1"/>
          </p:cNvSpPr>
          <p:nvPr>
            <p:ph type="body" idx="1"/>
          </p:nvPr>
        </p:nvSpPr>
        <p:spPr>
          <a:xfrm>
            <a:off x="533400" y="1295400"/>
            <a:ext cx="8075930" cy="5170646"/>
          </a:xfrm>
        </p:spPr>
        <p:txBody>
          <a:bodyPr/>
          <a:lstStyle/>
          <a:p>
            <a:pPr algn="just">
              <a:lnSpc>
                <a:spcPct val="150000"/>
              </a:lnSpc>
            </a:pPr>
            <a:r>
              <a:rPr lang="en-US" dirty="0" smtClean="0"/>
              <a:t>	</a:t>
            </a:r>
            <a:r>
              <a:rPr lang="vi-VN" dirty="0" smtClean="0">
                <a:solidFill>
                  <a:schemeClr val="bg1"/>
                </a:solidFill>
              </a:rPr>
              <a:t>1</a:t>
            </a:r>
            <a:r>
              <a:rPr lang="vi-VN" dirty="0">
                <a:solidFill>
                  <a:schemeClr val="bg1"/>
                </a:solidFill>
              </a:rPr>
              <a:t>. Công tác kiểm tra, giám sát tại trường học: Nhà trường phân công cán bộ, giáo viên đôn đốc, kiểm tra, giám sát việc thực hiện </a:t>
            </a:r>
            <a:r>
              <a:rPr lang="en-US" dirty="0" err="1" smtClean="0">
                <a:solidFill>
                  <a:schemeClr val="bg1"/>
                </a:solidFill>
              </a:rPr>
              <a:t>các</a:t>
            </a:r>
            <a:r>
              <a:rPr lang="en-US" dirty="0" smtClean="0">
                <a:solidFill>
                  <a:schemeClr val="bg1"/>
                </a:solidFill>
              </a:rPr>
              <a:t> </a:t>
            </a:r>
            <a:r>
              <a:rPr lang="en-US" dirty="0" err="1" smtClean="0">
                <a:solidFill>
                  <a:schemeClr val="bg1"/>
                </a:solidFill>
              </a:rPr>
              <a:t>hướng</a:t>
            </a:r>
            <a:r>
              <a:rPr lang="en-US" dirty="0" smtClean="0">
                <a:solidFill>
                  <a:schemeClr val="bg1"/>
                </a:solidFill>
              </a:rPr>
              <a:t> </a:t>
            </a:r>
            <a:r>
              <a:rPr lang="en-US" dirty="0" err="1" smtClean="0">
                <a:solidFill>
                  <a:schemeClr val="bg1"/>
                </a:solidFill>
              </a:rPr>
              <a:t>dẫn</a:t>
            </a:r>
            <a:r>
              <a:rPr lang="en-US" dirty="0" smtClean="0">
                <a:solidFill>
                  <a:schemeClr val="bg1"/>
                </a:solidFill>
              </a:rPr>
              <a:t> </a:t>
            </a:r>
            <a:r>
              <a:rPr lang="en-US" dirty="0" err="1" smtClean="0">
                <a:solidFill>
                  <a:schemeClr val="bg1"/>
                </a:solidFill>
              </a:rPr>
              <a:t>trên</a:t>
            </a:r>
            <a:r>
              <a:rPr lang="en-US" dirty="0" smtClean="0">
                <a:solidFill>
                  <a:schemeClr val="bg1"/>
                </a:solidFill>
              </a:rPr>
              <a:t>.</a:t>
            </a:r>
            <a:endParaRPr lang="vi-VN" dirty="0">
              <a:solidFill>
                <a:schemeClr val="bg1"/>
              </a:solidFill>
            </a:endParaRPr>
          </a:p>
          <a:p>
            <a:pPr algn="just">
              <a:lnSpc>
                <a:spcPct val="150000"/>
              </a:lnSpc>
            </a:pPr>
            <a:r>
              <a:rPr lang="en-US" dirty="0" smtClean="0">
                <a:solidFill>
                  <a:schemeClr val="bg1"/>
                </a:solidFill>
              </a:rPr>
              <a:t>	</a:t>
            </a:r>
            <a:r>
              <a:rPr lang="vi-VN" dirty="0" smtClean="0">
                <a:solidFill>
                  <a:schemeClr val="bg1"/>
                </a:solidFill>
              </a:rPr>
              <a:t>2</a:t>
            </a:r>
            <a:r>
              <a:rPr lang="vi-VN" dirty="0">
                <a:solidFill>
                  <a:schemeClr val="bg1"/>
                </a:solidFill>
              </a:rPr>
              <a:t>. Sở Giáo dục và Đào tạo, Sở Lao động thương binh và Xã hội, Sở Y tế, Ủy ban nhân dân quận/huyện, Ủy ban nhân dân xã/phường, trạm y tế xã/phường tổ chức kiểm tra, giám sát việc thực hiện các hướng dẫn trên tại các trường trên địa bàn.</a:t>
            </a:r>
          </a:p>
        </p:txBody>
      </p:sp>
    </p:spTree>
    <p:extLst>
      <p:ext uri="{BB962C8B-B14F-4D97-AF65-F5344CB8AC3E}">
        <p14:creationId xmlns:p14="http://schemas.microsoft.com/office/powerpoint/2010/main" val="1804173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1231106"/>
          </a:xfrm>
        </p:spPr>
        <p:txBody>
          <a:bodyPr/>
          <a:lstStyle/>
          <a:p>
            <a:pPr algn="ctr"/>
            <a:r>
              <a:rPr lang="en-US" b="1" dirty="0" smtClean="0">
                <a:solidFill>
                  <a:srgbClr val="FFFF00"/>
                </a:solidFill>
              </a:rPr>
              <a:t>PHÒNG CHỐNG DỊCH COVID-19 TRONG TRƯỜNG HỌC</a:t>
            </a:r>
            <a:endParaRPr lang="en-US" b="1" dirty="0">
              <a:solidFill>
                <a:srgbClr val="FFFF00"/>
              </a:solidFill>
            </a:endParaRPr>
          </a:p>
        </p:txBody>
      </p:sp>
      <p:pic>
        <p:nvPicPr>
          <p:cNvPr id="5" name="14.02 phòng chống covid-19.mp4">
            <a:hlinkClick r:id="" action="ppaction://media"/>
          </p:cNvPr>
          <p:cNvPicPr>
            <a:picLocks noGrp="1" noChangeAspect="1"/>
          </p:cNvPicPr>
          <p:nvPr>
            <p:ph sz="half" idx="3"/>
            <a:videoFile r:link="rId2"/>
            <p:extLst>
              <p:ext uri="{DAA4B4D4-6D71-4841-9C94-3DE7FCFB9230}">
                <p14:media xmlns:p14="http://schemas.microsoft.com/office/powerpoint/2010/main" r:embed="rId1"/>
              </p:ext>
            </p:extLst>
          </p:nvPr>
        </p:nvPicPr>
        <p:blipFill>
          <a:blip r:embed="rId4"/>
          <a:stretch>
            <a:fillRect/>
          </a:stretch>
        </p:blipFill>
        <p:spPr>
          <a:xfrm>
            <a:off x="685800" y="1981200"/>
            <a:ext cx="8001000" cy="4500563"/>
          </a:xfrm>
        </p:spPr>
      </p:pic>
    </p:spTree>
    <p:extLst>
      <p:ext uri="{BB962C8B-B14F-4D97-AF65-F5344CB8AC3E}">
        <p14:creationId xmlns:p14="http://schemas.microsoft.com/office/powerpoint/2010/main" val="277504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6234" y="329564"/>
            <a:ext cx="2353310" cy="696595"/>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FFFF00"/>
                </a:solidFill>
              </a:rPr>
              <a:t>Đại</a:t>
            </a:r>
            <a:r>
              <a:rPr sz="4400" spc="-75" dirty="0">
                <a:solidFill>
                  <a:srgbClr val="FFFF00"/>
                </a:solidFill>
              </a:rPr>
              <a:t> </a:t>
            </a:r>
            <a:r>
              <a:rPr sz="4400" dirty="0">
                <a:solidFill>
                  <a:srgbClr val="FFFF00"/>
                </a:solidFill>
              </a:rPr>
              <a:t>cương</a:t>
            </a:r>
          </a:p>
        </p:txBody>
      </p:sp>
      <p:sp>
        <p:nvSpPr>
          <p:cNvPr id="3" name="object 3"/>
          <p:cNvSpPr txBox="1"/>
          <p:nvPr/>
        </p:nvSpPr>
        <p:spPr>
          <a:xfrm>
            <a:off x="535940" y="1243904"/>
            <a:ext cx="7973695" cy="4687570"/>
          </a:xfrm>
          <a:prstGeom prst="rect">
            <a:avLst/>
          </a:prstGeom>
        </p:spPr>
        <p:txBody>
          <a:bodyPr vert="horz" wrap="square" lIns="0" tIns="65405" rIns="0" bIns="0" rtlCol="0">
            <a:spAutoFit/>
          </a:bodyPr>
          <a:lstStyle/>
          <a:p>
            <a:pPr marL="355600" indent="-343535" algn="just">
              <a:lnSpc>
                <a:spcPct val="100000"/>
              </a:lnSpc>
              <a:spcBef>
                <a:spcPts val="515"/>
              </a:spcBef>
              <a:buFont typeface="Arial"/>
              <a:buChar char="•"/>
              <a:tabLst>
                <a:tab pos="355600" algn="l"/>
                <a:tab pos="356235" algn="l"/>
              </a:tabLst>
            </a:pPr>
            <a:r>
              <a:rPr sz="3200" dirty="0">
                <a:solidFill>
                  <a:srgbClr val="FFFFFF"/>
                </a:solidFill>
                <a:latin typeface="Calibri"/>
                <a:cs typeface="Calibri"/>
              </a:rPr>
              <a:t>Đặc </a:t>
            </a:r>
            <a:r>
              <a:rPr sz="3200" spc="-5" dirty="0">
                <a:solidFill>
                  <a:srgbClr val="FFFFFF"/>
                </a:solidFill>
                <a:latin typeface="Calibri"/>
                <a:cs typeface="Calibri"/>
              </a:rPr>
              <a:t>điểm</a:t>
            </a:r>
            <a:r>
              <a:rPr sz="3200" spc="-20" dirty="0">
                <a:solidFill>
                  <a:srgbClr val="FFFFFF"/>
                </a:solidFill>
                <a:latin typeface="Calibri"/>
                <a:cs typeface="Calibri"/>
              </a:rPr>
              <a:t> </a:t>
            </a:r>
            <a:r>
              <a:rPr sz="3200" spc="-10" dirty="0">
                <a:solidFill>
                  <a:srgbClr val="FFFFFF"/>
                </a:solidFill>
                <a:latin typeface="Calibri"/>
                <a:cs typeface="Calibri"/>
              </a:rPr>
              <a:t>Coronavirus:</a:t>
            </a:r>
            <a:endParaRPr sz="3200" dirty="0">
              <a:latin typeface="Calibri"/>
              <a:cs typeface="Calibri"/>
            </a:endParaRPr>
          </a:p>
          <a:p>
            <a:pPr marL="756285" marR="334645" lvl="1" indent="-287020" algn="just">
              <a:lnSpc>
                <a:spcPts val="3020"/>
              </a:lnSpc>
              <a:spcBef>
                <a:spcPts val="735"/>
              </a:spcBef>
              <a:buFont typeface="Arial"/>
              <a:buChar char="–"/>
              <a:tabLst>
                <a:tab pos="756920" algn="l"/>
              </a:tabLst>
            </a:pPr>
            <a:r>
              <a:rPr sz="2800" spc="-10" dirty="0">
                <a:solidFill>
                  <a:srgbClr val="FFFFFF"/>
                </a:solidFill>
                <a:latin typeface="Calibri"/>
                <a:cs typeface="Calibri"/>
              </a:rPr>
              <a:t>Hình cầu, </a:t>
            </a:r>
            <a:r>
              <a:rPr sz="2800" spc="-5" dirty="0">
                <a:solidFill>
                  <a:srgbClr val="FFFFFF"/>
                </a:solidFill>
                <a:latin typeface="Calibri"/>
                <a:cs typeface="Calibri"/>
              </a:rPr>
              <a:t>đường kính 125nm. Có </a:t>
            </a:r>
            <a:r>
              <a:rPr sz="2800" spc="-10" dirty="0">
                <a:solidFill>
                  <a:srgbClr val="FFFFFF"/>
                </a:solidFill>
                <a:latin typeface="Calibri"/>
                <a:cs typeface="Calibri"/>
              </a:rPr>
              <a:t>các </a:t>
            </a:r>
            <a:r>
              <a:rPr sz="2800" spc="-20" dirty="0">
                <a:solidFill>
                  <a:srgbClr val="FFFFFF"/>
                </a:solidFill>
                <a:latin typeface="Calibri"/>
                <a:cs typeface="Calibri"/>
              </a:rPr>
              <a:t>protein </a:t>
            </a:r>
            <a:r>
              <a:rPr sz="2800" spc="-10" dirty="0">
                <a:solidFill>
                  <a:srgbClr val="FFFFFF"/>
                </a:solidFill>
                <a:latin typeface="Calibri"/>
                <a:cs typeface="Calibri"/>
              </a:rPr>
              <a:t>bề  </a:t>
            </a:r>
            <a:r>
              <a:rPr sz="2800" spc="-15" dirty="0">
                <a:solidFill>
                  <a:srgbClr val="FFFFFF"/>
                </a:solidFill>
                <a:latin typeface="Calibri"/>
                <a:cs typeface="Calibri"/>
              </a:rPr>
              <a:t>mặt </a:t>
            </a:r>
            <a:r>
              <a:rPr sz="2800" spc="-5" dirty="0">
                <a:solidFill>
                  <a:srgbClr val="FFFFFF"/>
                </a:solidFill>
                <a:latin typeface="Calibri"/>
                <a:cs typeface="Calibri"/>
              </a:rPr>
              <a:t>lồi </a:t>
            </a:r>
            <a:r>
              <a:rPr sz="2800" spc="-35" dirty="0">
                <a:solidFill>
                  <a:srgbClr val="FFFFFF"/>
                </a:solidFill>
                <a:latin typeface="Calibri"/>
                <a:cs typeface="Calibri"/>
              </a:rPr>
              <a:t>ra </a:t>
            </a:r>
            <a:r>
              <a:rPr sz="2800" spc="-5" dirty="0">
                <a:solidFill>
                  <a:srgbClr val="FFFFFF"/>
                </a:solidFill>
                <a:latin typeface="Calibri"/>
                <a:cs typeface="Calibri"/>
              </a:rPr>
              <a:t>thành </a:t>
            </a:r>
            <a:r>
              <a:rPr sz="2800" spc="-10" dirty="0">
                <a:solidFill>
                  <a:srgbClr val="FFFFFF"/>
                </a:solidFill>
                <a:latin typeface="Calibri"/>
                <a:cs typeface="Calibri"/>
              </a:rPr>
              <a:t>các</a:t>
            </a:r>
            <a:r>
              <a:rPr sz="2800" spc="70" dirty="0">
                <a:solidFill>
                  <a:srgbClr val="FFFFFF"/>
                </a:solidFill>
                <a:latin typeface="Calibri"/>
                <a:cs typeface="Calibri"/>
              </a:rPr>
              <a:t> </a:t>
            </a:r>
            <a:r>
              <a:rPr sz="2800" spc="-15" dirty="0">
                <a:solidFill>
                  <a:srgbClr val="FFFFFF"/>
                </a:solidFill>
                <a:latin typeface="Calibri"/>
                <a:cs typeface="Calibri"/>
              </a:rPr>
              <a:t>gai.</a:t>
            </a:r>
            <a:endParaRPr sz="2800" dirty="0">
              <a:latin typeface="Calibri"/>
              <a:cs typeface="Calibri"/>
            </a:endParaRPr>
          </a:p>
          <a:p>
            <a:pPr marL="756285" marR="380365" lvl="1" indent="-287020" algn="just">
              <a:lnSpc>
                <a:spcPts val="3030"/>
              </a:lnSpc>
              <a:spcBef>
                <a:spcPts val="675"/>
              </a:spcBef>
              <a:buFont typeface="Arial"/>
              <a:buChar char="–"/>
              <a:tabLst>
                <a:tab pos="756920" algn="l"/>
              </a:tabLst>
            </a:pPr>
            <a:r>
              <a:rPr sz="2800" spc="-5" dirty="0">
                <a:solidFill>
                  <a:srgbClr val="FFFFFF"/>
                </a:solidFill>
                <a:latin typeface="Calibri"/>
                <a:cs typeface="Calibri"/>
              </a:rPr>
              <a:t>Bên </a:t>
            </a:r>
            <a:r>
              <a:rPr sz="2800" spc="-15" dirty="0">
                <a:solidFill>
                  <a:srgbClr val="FFFFFF"/>
                </a:solidFill>
                <a:latin typeface="Calibri"/>
                <a:cs typeface="Calibri"/>
              </a:rPr>
              <a:t>trong </a:t>
            </a:r>
            <a:r>
              <a:rPr sz="2800" spc="-20" dirty="0">
                <a:solidFill>
                  <a:srgbClr val="FFFFFF"/>
                </a:solidFill>
                <a:latin typeface="Calibri"/>
                <a:cs typeface="Calibri"/>
              </a:rPr>
              <a:t>vỏ </a:t>
            </a:r>
            <a:r>
              <a:rPr sz="2800" spc="-5" dirty="0">
                <a:solidFill>
                  <a:srgbClr val="FFFFFF"/>
                </a:solidFill>
                <a:latin typeface="Calibri"/>
                <a:cs typeface="Calibri"/>
              </a:rPr>
              <a:t>chứa </a:t>
            </a:r>
            <a:r>
              <a:rPr sz="2800" spc="-10" dirty="0">
                <a:solidFill>
                  <a:srgbClr val="FFFFFF"/>
                </a:solidFill>
                <a:latin typeface="Calibri"/>
                <a:cs typeface="Calibri"/>
              </a:rPr>
              <a:t>nucleocapsid </a:t>
            </a:r>
            <a:r>
              <a:rPr sz="2800" spc="-5" dirty="0">
                <a:solidFill>
                  <a:srgbClr val="FFFFFF"/>
                </a:solidFill>
                <a:latin typeface="Calibri"/>
                <a:cs typeface="Calibri"/>
              </a:rPr>
              <a:t>sợi đơn </a:t>
            </a:r>
            <a:r>
              <a:rPr sz="2800" spc="-10" dirty="0">
                <a:solidFill>
                  <a:srgbClr val="FFFFFF"/>
                </a:solidFill>
                <a:latin typeface="Calibri"/>
                <a:cs typeface="Calibri"/>
              </a:rPr>
              <a:t>dương  </a:t>
            </a:r>
            <a:r>
              <a:rPr sz="2800" spc="-5" dirty="0">
                <a:solidFill>
                  <a:srgbClr val="FFFFFF"/>
                </a:solidFill>
                <a:latin typeface="Calibri"/>
                <a:cs typeface="Calibri"/>
              </a:rPr>
              <a:t>đối </a:t>
            </a:r>
            <a:r>
              <a:rPr sz="2800" spc="-15" dirty="0">
                <a:solidFill>
                  <a:srgbClr val="FFFFFF"/>
                </a:solidFill>
                <a:latin typeface="Calibri"/>
                <a:cs typeface="Calibri"/>
              </a:rPr>
              <a:t>xứng </a:t>
            </a:r>
            <a:r>
              <a:rPr sz="2800" spc="-25" dirty="0">
                <a:solidFill>
                  <a:srgbClr val="FFFFFF"/>
                </a:solidFill>
                <a:latin typeface="Calibri"/>
                <a:cs typeface="Calibri"/>
              </a:rPr>
              <a:t>xoắn</a:t>
            </a:r>
            <a:r>
              <a:rPr sz="2800" spc="40" dirty="0">
                <a:solidFill>
                  <a:srgbClr val="FFFFFF"/>
                </a:solidFill>
                <a:latin typeface="Calibri"/>
                <a:cs typeface="Calibri"/>
              </a:rPr>
              <a:t> </a:t>
            </a:r>
            <a:r>
              <a:rPr sz="2800" dirty="0">
                <a:solidFill>
                  <a:srgbClr val="FFFFFF"/>
                </a:solidFill>
                <a:latin typeface="Calibri"/>
                <a:cs typeface="Calibri"/>
              </a:rPr>
              <a:t>ốc.</a:t>
            </a:r>
            <a:endParaRPr sz="2800" dirty="0">
              <a:latin typeface="Calibri"/>
              <a:cs typeface="Calibri"/>
            </a:endParaRPr>
          </a:p>
          <a:p>
            <a:pPr marL="756285" lvl="1" indent="-287020" algn="just">
              <a:lnSpc>
                <a:spcPct val="100000"/>
              </a:lnSpc>
              <a:spcBef>
                <a:spcPts val="285"/>
              </a:spcBef>
              <a:buFont typeface="Arial"/>
              <a:buChar char="–"/>
              <a:tabLst>
                <a:tab pos="756920" algn="l"/>
              </a:tabLst>
            </a:pPr>
            <a:r>
              <a:rPr sz="2800" spc="-5" dirty="0">
                <a:solidFill>
                  <a:srgbClr val="FFFFFF"/>
                </a:solidFill>
                <a:latin typeface="Calibri"/>
                <a:cs typeface="Calibri"/>
              </a:rPr>
              <a:t>Có 4 </a:t>
            </a:r>
            <a:r>
              <a:rPr sz="2800" spc="-20" dirty="0">
                <a:solidFill>
                  <a:srgbClr val="FFFFFF"/>
                </a:solidFill>
                <a:latin typeface="Calibri"/>
                <a:cs typeface="Calibri"/>
              </a:rPr>
              <a:t>protein </a:t>
            </a:r>
            <a:r>
              <a:rPr sz="2800" spc="-10" dirty="0">
                <a:solidFill>
                  <a:srgbClr val="FFFFFF"/>
                </a:solidFill>
                <a:latin typeface="Calibri"/>
                <a:cs typeface="Calibri"/>
              </a:rPr>
              <a:t>cấu</a:t>
            </a:r>
            <a:r>
              <a:rPr sz="2800" spc="55" dirty="0">
                <a:solidFill>
                  <a:srgbClr val="FFFFFF"/>
                </a:solidFill>
                <a:latin typeface="Calibri"/>
                <a:cs typeface="Calibri"/>
              </a:rPr>
              <a:t> </a:t>
            </a:r>
            <a:r>
              <a:rPr sz="2800" spc="-5" dirty="0">
                <a:solidFill>
                  <a:srgbClr val="FFFFFF"/>
                </a:solidFill>
                <a:latin typeface="Calibri"/>
                <a:cs typeface="Calibri"/>
              </a:rPr>
              <a:t>trúc:</a:t>
            </a:r>
            <a:endParaRPr sz="2800" dirty="0">
              <a:latin typeface="Calibri"/>
              <a:cs typeface="Calibri"/>
            </a:endParaRPr>
          </a:p>
          <a:p>
            <a:pPr marL="1155700" lvl="2" indent="-229235" algn="just">
              <a:lnSpc>
                <a:spcPts val="2735"/>
              </a:lnSpc>
              <a:spcBef>
                <a:spcPts val="315"/>
              </a:spcBef>
              <a:buFont typeface="Arial"/>
              <a:buChar char="•"/>
              <a:tabLst>
                <a:tab pos="1156335" algn="l"/>
              </a:tabLst>
            </a:pPr>
            <a:r>
              <a:rPr sz="2400" spc="-20" dirty="0">
                <a:solidFill>
                  <a:srgbClr val="FFFFFF"/>
                </a:solidFill>
                <a:latin typeface="Calibri"/>
                <a:cs typeface="Calibri"/>
              </a:rPr>
              <a:t>Spike </a:t>
            </a:r>
            <a:r>
              <a:rPr sz="2400" dirty="0">
                <a:solidFill>
                  <a:srgbClr val="FFFFFF"/>
                </a:solidFill>
                <a:latin typeface="Calibri"/>
                <a:cs typeface="Calibri"/>
              </a:rPr>
              <a:t>(S) </a:t>
            </a:r>
            <a:r>
              <a:rPr sz="2400" spc="-10" dirty="0">
                <a:solidFill>
                  <a:srgbClr val="FFFFFF"/>
                </a:solidFill>
                <a:latin typeface="Calibri"/>
                <a:cs typeface="Calibri"/>
              </a:rPr>
              <a:t>tạo cấu </a:t>
            </a:r>
            <a:r>
              <a:rPr sz="2400" dirty="0">
                <a:solidFill>
                  <a:srgbClr val="FFFFFF"/>
                </a:solidFill>
                <a:latin typeface="Calibri"/>
                <a:cs typeface="Calibri"/>
              </a:rPr>
              <a:t>trúc </a:t>
            </a:r>
            <a:r>
              <a:rPr sz="2400" spc="-20" dirty="0">
                <a:solidFill>
                  <a:srgbClr val="FFFFFF"/>
                </a:solidFill>
                <a:latin typeface="Calibri"/>
                <a:cs typeface="Calibri"/>
              </a:rPr>
              <a:t>gai </a:t>
            </a:r>
            <a:r>
              <a:rPr sz="2400" spc="-10" dirty="0">
                <a:solidFill>
                  <a:srgbClr val="FFFFFF"/>
                </a:solidFill>
                <a:latin typeface="Calibri"/>
                <a:cs typeface="Calibri"/>
              </a:rPr>
              <a:t>trên </a:t>
            </a:r>
            <a:r>
              <a:rPr sz="2400" spc="-5" dirty="0">
                <a:solidFill>
                  <a:srgbClr val="FFFFFF"/>
                </a:solidFill>
                <a:latin typeface="Calibri"/>
                <a:cs typeface="Calibri"/>
              </a:rPr>
              <a:t>bề </a:t>
            </a:r>
            <a:r>
              <a:rPr sz="2400" spc="-10" dirty="0">
                <a:solidFill>
                  <a:srgbClr val="FFFFFF"/>
                </a:solidFill>
                <a:latin typeface="Calibri"/>
                <a:cs typeface="Calibri"/>
              </a:rPr>
              <a:t>mặt </a:t>
            </a:r>
            <a:r>
              <a:rPr sz="2400" dirty="0">
                <a:solidFill>
                  <a:srgbClr val="FFFFFF"/>
                </a:solidFill>
                <a:latin typeface="Calibri"/>
                <a:cs typeface="Calibri"/>
              </a:rPr>
              <a:t>của virus giúp</a:t>
            </a:r>
            <a:r>
              <a:rPr sz="2400" spc="-70" dirty="0">
                <a:solidFill>
                  <a:srgbClr val="FFFFFF"/>
                </a:solidFill>
                <a:latin typeface="Calibri"/>
                <a:cs typeface="Calibri"/>
              </a:rPr>
              <a:t> </a:t>
            </a:r>
            <a:r>
              <a:rPr sz="2400" spc="-20" dirty="0">
                <a:solidFill>
                  <a:srgbClr val="FFFFFF"/>
                </a:solidFill>
                <a:latin typeface="Calibri"/>
                <a:cs typeface="Calibri"/>
              </a:rPr>
              <a:t>gắn</a:t>
            </a:r>
            <a:endParaRPr sz="2400" dirty="0">
              <a:latin typeface="Calibri"/>
              <a:cs typeface="Calibri"/>
            </a:endParaRPr>
          </a:p>
          <a:p>
            <a:pPr marL="1155700" algn="just">
              <a:lnSpc>
                <a:spcPts val="2735"/>
              </a:lnSpc>
            </a:pPr>
            <a:r>
              <a:rPr sz="2400" dirty="0">
                <a:solidFill>
                  <a:srgbClr val="FFFFFF"/>
                </a:solidFill>
                <a:latin typeface="Calibri"/>
                <a:cs typeface="Calibri"/>
              </a:rPr>
              <a:t>virus </a:t>
            </a:r>
            <a:r>
              <a:rPr sz="2400" spc="-15" dirty="0">
                <a:solidFill>
                  <a:srgbClr val="FFFFFF"/>
                </a:solidFill>
                <a:latin typeface="Calibri"/>
                <a:cs typeface="Calibri"/>
              </a:rPr>
              <a:t>vào </a:t>
            </a:r>
            <a:r>
              <a:rPr sz="2400" spc="-5" dirty="0">
                <a:solidFill>
                  <a:srgbClr val="FFFFFF"/>
                </a:solidFill>
                <a:latin typeface="Calibri"/>
                <a:cs typeface="Calibri"/>
              </a:rPr>
              <a:t>TB niêm </a:t>
            </a:r>
            <a:r>
              <a:rPr sz="2400" dirty="0">
                <a:solidFill>
                  <a:srgbClr val="FFFFFF"/>
                </a:solidFill>
                <a:latin typeface="Calibri"/>
                <a:cs typeface="Calibri"/>
              </a:rPr>
              <a:t>mạc </a:t>
            </a:r>
            <a:r>
              <a:rPr sz="2400" spc="-25" dirty="0">
                <a:solidFill>
                  <a:srgbClr val="FFFFFF"/>
                </a:solidFill>
                <a:latin typeface="Calibri"/>
                <a:cs typeface="Calibri"/>
              </a:rPr>
              <a:t>vật</a:t>
            </a:r>
            <a:r>
              <a:rPr sz="2400" spc="-15" dirty="0">
                <a:solidFill>
                  <a:srgbClr val="FFFFFF"/>
                </a:solidFill>
                <a:latin typeface="Calibri"/>
                <a:cs typeface="Calibri"/>
              </a:rPr>
              <a:t> </a:t>
            </a:r>
            <a:r>
              <a:rPr sz="2400" dirty="0">
                <a:solidFill>
                  <a:srgbClr val="FFFFFF"/>
                </a:solidFill>
                <a:latin typeface="Calibri"/>
                <a:cs typeface="Calibri"/>
              </a:rPr>
              <a:t>chủ.</a:t>
            </a:r>
            <a:endParaRPr sz="2400" dirty="0">
              <a:latin typeface="Calibri"/>
              <a:cs typeface="Calibri"/>
            </a:endParaRPr>
          </a:p>
          <a:p>
            <a:pPr marL="1155700" lvl="2" indent="-229235" algn="just">
              <a:lnSpc>
                <a:spcPct val="100000"/>
              </a:lnSpc>
              <a:spcBef>
                <a:spcPts val="290"/>
              </a:spcBef>
              <a:buFont typeface="Arial"/>
              <a:buChar char="•"/>
              <a:tabLst>
                <a:tab pos="1156335" algn="l"/>
              </a:tabLst>
            </a:pPr>
            <a:r>
              <a:rPr sz="2400" spc="-10" dirty="0">
                <a:solidFill>
                  <a:srgbClr val="FFFFFF"/>
                </a:solidFill>
                <a:latin typeface="Calibri"/>
                <a:cs typeface="Calibri"/>
              </a:rPr>
              <a:t>Membran </a:t>
            </a:r>
            <a:r>
              <a:rPr sz="2400" dirty="0">
                <a:solidFill>
                  <a:srgbClr val="FFFFFF"/>
                </a:solidFill>
                <a:latin typeface="Calibri"/>
                <a:cs typeface="Calibri"/>
              </a:rPr>
              <a:t>(M) </a:t>
            </a:r>
            <a:r>
              <a:rPr sz="2400" spc="-10" dirty="0">
                <a:solidFill>
                  <a:srgbClr val="FFFFFF"/>
                </a:solidFill>
                <a:latin typeface="Calibri"/>
                <a:cs typeface="Calibri"/>
              </a:rPr>
              <a:t>tạo </a:t>
            </a:r>
            <a:r>
              <a:rPr sz="2400" dirty="0">
                <a:solidFill>
                  <a:srgbClr val="FFFFFF"/>
                </a:solidFill>
                <a:latin typeface="Calibri"/>
                <a:cs typeface="Calibri"/>
              </a:rPr>
              <a:t>hình </a:t>
            </a:r>
            <a:r>
              <a:rPr sz="2400" spc="-10" dirty="0">
                <a:solidFill>
                  <a:srgbClr val="FFFFFF"/>
                </a:solidFill>
                <a:latin typeface="Calibri"/>
                <a:cs typeface="Calibri"/>
              </a:rPr>
              <a:t>cầu </a:t>
            </a:r>
            <a:r>
              <a:rPr sz="2400" dirty="0">
                <a:solidFill>
                  <a:srgbClr val="FFFFFF"/>
                </a:solidFill>
                <a:latin typeface="Calibri"/>
                <a:cs typeface="Calibri"/>
              </a:rPr>
              <a:t>cho</a:t>
            </a:r>
            <a:r>
              <a:rPr sz="2400" spc="-45" dirty="0">
                <a:solidFill>
                  <a:srgbClr val="FFFFFF"/>
                </a:solidFill>
                <a:latin typeface="Calibri"/>
                <a:cs typeface="Calibri"/>
              </a:rPr>
              <a:t> </a:t>
            </a:r>
            <a:r>
              <a:rPr sz="2400" dirty="0">
                <a:solidFill>
                  <a:srgbClr val="FFFFFF"/>
                </a:solidFill>
                <a:latin typeface="Calibri"/>
                <a:cs typeface="Calibri"/>
              </a:rPr>
              <a:t>virus</a:t>
            </a:r>
            <a:endParaRPr sz="2400" dirty="0">
              <a:latin typeface="Calibri"/>
              <a:cs typeface="Calibri"/>
            </a:endParaRPr>
          </a:p>
          <a:p>
            <a:pPr marL="1155700" lvl="2" indent="-229235" algn="just">
              <a:lnSpc>
                <a:spcPct val="100000"/>
              </a:lnSpc>
              <a:spcBef>
                <a:spcPts val="285"/>
              </a:spcBef>
              <a:buFont typeface="Arial"/>
              <a:buChar char="•"/>
              <a:tabLst>
                <a:tab pos="1156335" algn="l"/>
              </a:tabLst>
            </a:pPr>
            <a:r>
              <a:rPr sz="2400" spc="-10" dirty="0">
                <a:solidFill>
                  <a:srgbClr val="FFFFFF"/>
                </a:solidFill>
                <a:latin typeface="Calibri"/>
                <a:cs typeface="Calibri"/>
              </a:rPr>
              <a:t>Envelope </a:t>
            </a:r>
            <a:r>
              <a:rPr sz="2400" spc="-5" dirty="0">
                <a:solidFill>
                  <a:srgbClr val="FFFFFF"/>
                </a:solidFill>
                <a:latin typeface="Calibri"/>
                <a:cs typeface="Calibri"/>
              </a:rPr>
              <a:t>(E) </a:t>
            </a:r>
            <a:r>
              <a:rPr sz="2400" dirty="0">
                <a:solidFill>
                  <a:srgbClr val="FFFFFF"/>
                </a:solidFill>
                <a:latin typeface="Calibri"/>
                <a:cs typeface="Calibri"/>
              </a:rPr>
              <a:t>giúp virus </a:t>
            </a:r>
            <a:r>
              <a:rPr sz="2400" spc="-15" dirty="0">
                <a:solidFill>
                  <a:srgbClr val="FFFFFF"/>
                </a:solidFill>
                <a:latin typeface="Calibri"/>
                <a:cs typeface="Calibri"/>
              </a:rPr>
              <a:t>xâm </a:t>
            </a:r>
            <a:r>
              <a:rPr sz="2400" spc="-5" dirty="0">
                <a:solidFill>
                  <a:srgbClr val="FFFFFF"/>
                </a:solidFill>
                <a:latin typeface="Calibri"/>
                <a:cs typeface="Calibri"/>
              </a:rPr>
              <a:t>nhập </a:t>
            </a:r>
            <a:r>
              <a:rPr sz="2400" spc="-15" dirty="0">
                <a:solidFill>
                  <a:srgbClr val="FFFFFF"/>
                </a:solidFill>
                <a:latin typeface="Calibri"/>
                <a:cs typeface="Calibri"/>
              </a:rPr>
              <a:t>vào </a:t>
            </a:r>
            <a:r>
              <a:rPr sz="2400" spc="-5" dirty="0">
                <a:solidFill>
                  <a:srgbClr val="FFFFFF"/>
                </a:solidFill>
                <a:latin typeface="Calibri"/>
                <a:cs typeface="Calibri"/>
              </a:rPr>
              <a:t>TB </a:t>
            </a:r>
            <a:r>
              <a:rPr sz="2400" spc="-25" dirty="0">
                <a:solidFill>
                  <a:srgbClr val="FFFFFF"/>
                </a:solidFill>
                <a:latin typeface="Calibri"/>
                <a:cs typeface="Calibri"/>
              </a:rPr>
              <a:t>vật</a:t>
            </a:r>
            <a:r>
              <a:rPr sz="2400" spc="-40" dirty="0">
                <a:solidFill>
                  <a:srgbClr val="FFFFFF"/>
                </a:solidFill>
                <a:latin typeface="Calibri"/>
                <a:cs typeface="Calibri"/>
              </a:rPr>
              <a:t> </a:t>
            </a:r>
            <a:r>
              <a:rPr sz="2400" dirty="0">
                <a:solidFill>
                  <a:srgbClr val="FFFFFF"/>
                </a:solidFill>
                <a:latin typeface="Calibri"/>
                <a:cs typeface="Calibri"/>
              </a:rPr>
              <a:t>chủ</a:t>
            </a:r>
            <a:endParaRPr sz="2400" dirty="0">
              <a:latin typeface="Calibri"/>
              <a:cs typeface="Calibri"/>
            </a:endParaRPr>
          </a:p>
          <a:p>
            <a:pPr marL="1155700" lvl="2" indent="-229235" algn="just">
              <a:lnSpc>
                <a:spcPct val="100000"/>
              </a:lnSpc>
              <a:spcBef>
                <a:spcPts val="290"/>
              </a:spcBef>
              <a:buFont typeface="Arial"/>
              <a:buChar char="•"/>
              <a:tabLst>
                <a:tab pos="1156335" algn="l"/>
              </a:tabLst>
            </a:pPr>
            <a:r>
              <a:rPr sz="2400" spc="-5" dirty="0">
                <a:solidFill>
                  <a:srgbClr val="FFFFFF"/>
                </a:solidFill>
                <a:latin typeface="Calibri"/>
                <a:cs typeface="Calibri"/>
              </a:rPr>
              <a:t>Nucleocapsid (N) </a:t>
            </a:r>
            <a:r>
              <a:rPr sz="2400" dirty="0">
                <a:solidFill>
                  <a:srgbClr val="FFFFFF"/>
                </a:solidFill>
                <a:latin typeface="Calibri"/>
                <a:cs typeface="Calibri"/>
              </a:rPr>
              <a:t>giúp </a:t>
            </a:r>
            <a:r>
              <a:rPr sz="2400" spc="-5" dirty="0">
                <a:solidFill>
                  <a:srgbClr val="FFFFFF"/>
                </a:solidFill>
                <a:latin typeface="Calibri"/>
                <a:cs typeface="Calibri"/>
              </a:rPr>
              <a:t>đóng </a:t>
            </a:r>
            <a:r>
              <a:rPr sz="2400" spc="-10" dirty="0">
                <a:solidFill>
                  <a:srgbClr val="FFFFFF"/>
                </a:solidFill>
                <a:latin typeface="Calibri"/>
                <a:cs typeface="Calibri"/>
              </a:rPr>
              <a:t>gói </a:t>
            </a:r>
            <a:r>
              <a:rPr sz="2400" dirty="0">
                <a:solidFill>
                  <a:srgbClr val="FFFFFF"/>
                </a:solidFill>
                <a:latin typeface="Calibri"/>
                <a:cs typeface="Calibri"/>
              </a:rPr>
              <a:t>bộ </a:t>
            </a:r>
            <a:r>
              <a:rPr sz="2400" spc="-10" dirty="0">
                <a:solidFill>
                  <a:srgbClr val="FFFFFF"/>
                </a:solidFill>
                <a:latin typeface="Calibri"/>
                <a:cs typeface="Calibri"/>
              </a:rPr>
              <a:t>gen</a:t>
            </a:r>
            <a:r>
              <a:rPr sz="2400" spc="-60" dirty="0">
                <a:solidFill>
                  <a:srgbClr val="FFFFFF"/>
                </a:solidFill>
                <a:latin typeface="Calibri"/>
                <a:cs typeface="Calibri"/>
              </a:rPr>
              <a:t> </a:t>
            </a:r>
            <a:r>
              <a:rPr sz="2400" dirty="0">
                <a:solidFill>
                  <a:srgbClr val="FFFFFF"/>
                </a:solidFill>
                <a:latin typeface="Calibri"/>
                <a:cs typeface="Calibri"/>
              </a:rPr>
              <a:t>virus</a:t>
            </a:r>
            <a:endParaRPr sz="2400" dirty="0">
              <a:latin typeface="Calibri"/>
              <a:cs typeface="Calibri"/>
            </a:endParaRPr>
          </a:p>
        </p:txBody>
      </p:sp>
    </p:spTree>
    <p:extLst>
      <p:ext uri="{BB962C8B-B14F-4D97-AF65-F5344CB8AC3E}">
        <p14:creationId xmlns:p14="http://schemas.microsoft.com/office/powerpoint/2010/main" val="2900988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36748" y="5835394"/>
            <a:ext cx="6167628" cy="10027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52215" y="5836918"/>
            <a:ext cx="5535168" cy="10210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998470" y="5877305"/>
            <a:ext cx="6044565" cy="879475"/>
          </a:xfrm>
          <a:custGeom>
            <a:avLst/>
            <a:gdLst/>
            <a:ahLst/>
            <a:cxnLst/>
            <a:rect l="l" t="t" r="r" b="b"/>
            <a:pathLst>
              <a:path w="6044565" h="879475">
                <a:moveTo>
                  <a:pt x="0" y="879348"/>
                </a:moveTo>
                <a:lnTo>
                  <a:pt x="6044183" y="879348"/>
                </a:lnTo>
                <a:lnTo>
                  <a:pt x="6044183" y="0"/>
                </a:lnTo>
                <a:lnTo>
                  <a:pt x="0" y="0"/>
                </a:lnTo>
                <a:lnTo>
                  <a:pt x="0" y="879348"/>
                </a:lnTo>
                <a:close/>
              </a:path>
            </a:pathLst>
          </a:custGeom>
          <a:solidFill>
            <a:srgbClr val="4AACC5"/>
          </a:solidFill>
        </p:spPr>
        <p:txBody>
          <a:bodyPr wrap="square" lIns="0" tIns="0" rIns="0" bIns="0" rtlCol="0"/>
          <a:lstStyle/>
          <a:p>
            <a:endParaRPr/>
          </a:p>
        </p:txBody>
      </p:sp>
      <p:sp>
        <p:nvSpPr>
          <p:cNvPr id="6" name="object 6"/>
          <p:cNvSpPr/>
          <p:nvPr/>
        </p:nvSpPr>
        <p:spPr>
          <a:xfrm>
            <a:off x="2998470" y="5877305"/>
            <a:ext cx="6044565" cy="879475"/>
          </a:xfrm>
          <a:custGeom>
            <a:avLst/>
            <a:gdLst/>
            <a:ahLst/>
            <a:cxnLst/>
            <a:rect l="l" t="t" r="r" b="b"/>
            <a:pathLst>
              <a:path w="6044565" h="879475">
                <a:moveTo>
                  <a:pt x="0" y="879348"/>
                </a:moveTo>
                <a:lnTo>
                  <a:pt x="6044183" y="879348"/>
                </a:lnTo>
                <a:lnTo>
                  <a:pt x="6044183" y="0"/>
                </a:lnTo>
                <a:lnTo>
                  <a:pt x="0" y="0"/>
                </a:lnTo>
                <a:lnTo>
                  <a:pt x="0" y="879348"/>
                </a:lnTo>
                <a:close/>
              </a:path>
            </a:pathLst>
          </a:custGeom>
          <a:ln w="38100">
            <a:solidFill>
              <a:srgbClr val="FFFFFF"/>
            </a:solidFill>
          </a:ln>
        </p:spPr>
        <p:txBody>
          <a:bodyPr wrap="square" lIns="0" tIns="0" rIns="0" bIns="0" rtlCol="0"/>
          <a:lstStyle/>
          <a:p>
            <a:endParaRPr/>
          </a:p>
        </p:txBody>
      </p:sp>
      <p:sp>
        <p:nvSpPr>
          <p:cNvPr id="7" name="object 7"/>
          <p:cNvSpPr txBox="1">
            <a:spLocks noGrp="1"/>
          </p:cNvSpPr>
          <p:nvPr>
            <p:ph type="title"/>
          </p:nvPr>
        </p:nvSpPr>
        <p:spPr>
          <a:xfrm>
            <a:off x="3587877" y="5968695"/>
            <a:ext cx="4862195" cy="635000"/>
          </a:xfrm>
          <a:prstGeom prst="rect">
            <a:avLst/>
          </a:prstGeom>
        </p:spPr>
        <p:txBody>
          <a:bodyPr vert="horz" wrap="square" lIns="0" tIns="12065" rIns="0" bIns="0" rtlCol="0">
            <a:spAutoFit/>
          </a:bodyPr>
          <a:lstStyle/>
          <a:p>
            <a:pPr marL="12700">
              <a:lnSpc>
                <a:spcPct val="100000"/>
              </a:lnSpc>
              <a:spcBef>
                <a:spcPts val="95"/>
              </a:spcBef>
            </a:pPr>
            <a:r>
              <a:rPr spc="-10" dirty="0">
                <a:solidFill>
                  <a:srgbClr val="CCFFCC"/>
                </a:solidFill>
              </a:rPr>
              <a:t>TRÂN </a:t>
            </a:r>
            <a:r>
              <a:rPr spc="-15" dirty="0">
                <a:solidFill>
                  <a:srgbClr val="CCFFCC"/>
                </a:solidFill>
              </a:rPr>
              <a:t>TRỌNG </a:t>
            </a:r>
            <a:r>
              <a:rPr spc="-10" dirty="0">
                <a:solidFill>
                  <a:srgbClr val="CCFFCC"/>
                </a:solidFill>
              </a:rPr>
              <a:t>CẢM ƠN!</a:t>
            </a:r>
          </a:p>
        </p:txBody>
      </p:sp>
    </p:spTree>
    <p:extLst>
      <p:ext uri="{BB962C8B-B14F-4D97-AF65-F5344CB8AC3E}">
        <p14:creationId xmlns:p14="http://schemas.microsoft.com/office/powerpoint/2010/main" val="795141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2482" y="173863"/>
            <a:ext cx="4479925" cy="1122680"/>
          </a:xfrm>
          <a:prstGeom prst="rect">
            <a:avLst/>
          </a:prstGeom>
        </p:spPr>
        <p:txBody>
          <a:bodyPr vert="horz" wrap="square" lIns="0" tIns="12700" rIns="0" bIns="0" rtlCol="0">
            <a:spAutoFit/>
          </a:bodyPr>
          <a:lstStyle/>
          <a:p>
            <a:pPr algn="ctr">
              <a:lnSpc>
                <a:spcPct val="100000"/>
              </a:lnSpc>
              <a:spcBef>
                <a:spcPts val="100"/>
              </a:spcBef>
            </a:pPr>
            <a:r>
              <a:rPr sz="3600" spc="-5" dirty="0">
                <a:solidFill>
                  <a:srgbClr val="FFFF00"/>
                </a:solidFill>
              </a:rPr>
              <a:t>Hình </a:t>
            </a:r>
            <a:r>
              <a:rPr sz="3600" dirty="0">
                <a:solidFill>
                  <a:srgbClr val="FFFF00"/>
                </a:solidFill>
              </a:rPr>
              <a:t>ảnh</a:t>
            </a:r>
            <a:r>
              <a:rPr sz="3600" spc="-55" dirty="0">
                <a:solidFill>
                  <a:srgbClr val="FFFF00"/>
                </a:solidFill>
              </a:rPr>
              <a:t> </a:t>
            </a:r>
            <a:r>
              <a:rPr sz="3600" i="1" spc="-10" dirty="0">
                <a:solidFill>
                  <a:srgbClr val="FFFF00"/>
                </a:solidFill>
                <a:latin typeface="Calibri"/>
                <a:cs typeface="Calibri"/>
              </a:rPr>
              <a:t>coronavirus</a:t>
            </a:r>
            <a:endParaRPr sz="3600" dirty="0">
              <a:solidFill>
                <a:srgbClr val="FFFF00"/>
              </a:solidFill>
              <a:latin typeface="Calibri"/>
              <a:cs typeface="Calibri"/>
            </a:endParaRPr>
          </a:p>
          <a:p>
            <a:pPr algn="ctr">
              <a:lnSpc>
                <a:spcPct val="100000"/>
              </a:lnSpc>
            </a:pPr>
            <a:r>
              <a:rPr sz="3600" spc="-15" dirty="0">
                <a:solidFill>
                  <a:srgbClr val="FFFF00"/>
                </a:solidFill>
              </a:rPr>
              <a:t>trên </a:t>
            </a:r>
            <a:r>
              <a:rPr sz="3600" dirty="0">
                <a:solidFill>
                  <a:srgbClr val="FFFF00"/>
                </a:solidFill>
              </a:rPr>
              <a:t>kính </a:t>
            </a:r>
            <a:r>
              <a:rPr sz="3600" spc="-5" dirty="0">
                <a:solidFill>
                  <a:srgbClr val="FFFF00"/>
                </a:solidFill>
              </a:rPr>
              <a:t>hiển </a:t>
            </a:r>
            <a:r>
              <a:rPr sz="3600" dirty="0">
                <a:solidFill>
                  <a:srgbClr val="FFFF00"/>
                </a:solidFill>
              </a:rPr>
              <a:t>vi điện</a:t>
            </a:r>
            <a:r>
              <a:rPr sz="3600" spc="-140" dirty="0">
                <a:solidFill>
                  <a:srgbClr val="FFFF00"/>
                </a:solidFill>
              </a:rPr>
              <a:t> </a:t>
            </a:r>
            <a:r>
              <a:rPr sz="3600" spc="-10" dirty="0">
                <a:solidFill>
                  <a:srgbClr val="FFFF00"/>
                </a:solidFill>
              </a:rPr>
              <a:t>tử</a:t>
            </a:r>
            <a:endParaRPr sz="3600" dirty="0">
              <a:solidFill>
                <a:srgbClr val="FFFF00"/>
              </a:solidFill>
            </a:endParaRPr>
          </a:p>
        </p:txBody>
      </p:sp>
      <p:sp>
        <p:nvSpPr>
          <p:cNvPr id="3" name="object 3"/>
          <p:cNvSpPr/>
          <p:nvPr/>
        </p:nvSpPr>
        <p:spPr>
          <a:xfrm>
            <a:off x="4369308" y="4157471"/>
            <a:ext cx="4436364" cy="24399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4508" y="1524000"/>
            <a:ext cx="4927092" cy="244754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Đại</a:t>
            </a:r>
            <a:r>
              <a:rPr spc="-70" dirty="0">
                <a:solidFill>
                  <a:srgbClr val="FFFF00"/>
                </a:solidFill>
              </a:rPr>
              <a:t> </a:t>
            </a:r>
            <a:r>
              <a:rPr spc="-5" dirty="0">
                <a:solidFill>
                  <a:srgbClr val="FFFF00"/>
                </a:solidFill>
              </a:rPr>
              <a:t>cương</a:t>
            </a:r>
          </a:p>
        </p:txBody>
      </p:sp>
      <p:sp>
        <p:nvSpPr>
          <p:cNvPr id="3" name="object 3"/>
          <p:cNvSpPr txBox="1"/>
          <p:nvPr/>
        </p:nvSpPr>
        <p:spPr>
          <a:xfrm>
            <a:off x="303174" y="840537"/>
            <a:ext cx="8506460" cy="5276215"/>
          </a:xfrm>
          <a:prstGeom prst="rect">
            <a:avLst/>
          </a:prstGeom>
        </p:spPr>
        <p:txBody>
          <a:bodyPr vert="horz" wrap="square" lIns="0" tIns="200660" rIns="0" bIns="0" rtlCol="0">
            <a:spAutoFit/>
          </a:bodyPr>
          <a:lstStyle/>
          <a:p>
            <a:pPr marL="368300" indent="-342900">
              <a:lnSpc>
                <a:spcPct val="100000"/>
              </a:lnSpc>
              <a:spcBef>
                <a:spcPts val="1580"/>
              </a:spcBef>
              <a:buFont typeface="Arial"/>
              <a:buChar char="•"/>
              <a:tabLst>
                <a:tab pos="367665" algn="l"/>
                <a:tab pos="368300" algn="l"/>
              </a:tabLst>
            </a:pPr>
            <a:r>
              <a:rPr sz="3200" spc="-5" dirty="0">
                <a:solidFill>
                  <a:srgbClr val="FFFFFF"/>
                </a:solidFill>
                <a:latin typeface="Calibri"/>
                <a:cs typeface="Calibri"/>
              </a:rPr>
              <a:t>Có </a:t>
            </a:r>
            <a:r>
              <a:rPr sz="3200" dirty="0">
                <a:solidFill>
                  <a:srgbClr val="FFFFFF"/>
                </a:solidFill>
                <a:latin typeface="Calibri"/>
                <a:cs typeface="Calibri"/>
              </a:rPr>
              <a:t>7 loại </a:t>
            </a:r>
            <a:r>
              <a:rPr sz="3200" spc="-15" dirty="0">
                <a:solidFill>
                  <a:srgbClr val="FFFFFF"/>
                </a:solidFill>
                <a:latin typeface="Calibri"/>
                <a:cs typeface="Calibri"/>
              </a:rPr>
              <a:t>coronavirus </a:t>
            </a:r>
            <a:r>
              <a:rPr sz="3200" spc="-40" dirty="0">
                <a:solidFill>
                  <a:srgbClr val="FFFFFF"/>
                </a:solidFill>
                <a:latin typeface="Calibri"/>
                <a:cs typeface="Calibri"/>
              </a:rPr>
              <a:t>gây </a:t>
            </a:r>
            <a:r>
              <a:rPr sz="3200" spc="-5" dirty="0">
                <a:solidFill>
                  <a:srgbClr val="FFFFFF"/>
                </a:solidFill>
                <a:latin typeface="Calibri"/>
                <a:cs typeface="Calibri"/>
              </a:rPr>
              <a:t>bệnh </a:t>
            </a:r>
            <a:r>
              <a:rPr sz="3200" spc="-10" dirty="0">
                <a:solidFill>
                  <a:srgbClr val="FFFFFF"/>
                </a:solidFill>
                <a:latin typeface="Calibri"/>
                <a:cs typeface="Calibri"/>
              </a:rPr>
              <a:t>trên</a:t>
            </a:r>
            <a:r>
              <a:rPr sz="3200" spc="55" dirty="0">
                <a:solidFill>
                  <a:srgbClr val="FFFFFF"/>
                </a:solidFill>
                <a:latin typeface="Calibri"/>
                <a:cs typeface="Calibri"/>
              </a:rPr>
              <a:t> </a:t>
            </a:r>
            <a:r>
              <a:rPr sz="3200" spc="-5" dirty="0">
                <a:solidFill>
                  <a:srgbClr val="FFFFFF"/>
                </a:solidFill>
                <a:latin typeface="Calibri"/>
                <a:cs typeface="Calibri"/>
              </a:rPr>
              <a:t>người:</a:t>
            </a:r>
            <a:endParaRPr sz="3200" dirty="0">
              <a:latin typeface="Calibri"/>
              <a:cs typeface="Calibri"/>
            </a:endParaRPr>
          </a:p>
          <a:p>
            <a:pPr marL="768985" marR="17780" lvl="1" indent="-287020" algn="just">
              <a:lnSpc>
                <a:spcPct val="110000"/>
              </a:lnSpc>
              <a:spcBef>
                <a:spcPts val="950"/>
              </a:spcBef>
              <a:buFont typeface="Arial"/>
              <a:buChar char="–"/>
              <a:tabLst>
                <a:tab pos="769620" algn="l"/>
              </a:tabLst>
            </a:pPr>
            <a:r>
              <a:rPr sz="2800" spc="-5" dirty="0">
                <a:solidFill>
                  <a:srgbClr val="FFFFFF"/>
                </a:solidFill>
                <a:latin typeface="Calibri"/>
                <a:cs typeface="Calibri"/>
              </a:rPr>
              <a:t>4 loại </a:t>
            </a:r>
            <a:r>
              <a:rPr sz="2800" spc="-40" dirty="0">
                <a:solidFill>
                  <a:srgbClr val="FFFFFF"/>
                </a:solidFill>
                <a:latin typeface="Calibri"/>
                <a:cs typeface="Calibri"/>
              </a:rPr>
              <a:t>gây </a:t>
            </a:r>
            <a:r>
              <a:rPr sz="2800" spc="-5" dirty="0">
                <a:solidFill>
                  <a:srgbClr val="FFFFFF"/>
                </a:solidFill>
                <a:latin typeface="Calibri"/>
                <a:cs typeface="Calibri"/>
              </a:rPr>
              <a:t>bệnh cảm lạnh thường </a:t>
            </a:r>
            <a:r>
              <a:rPr sz="2800" spc="-15" dirty="0">
                <a:solidFill>
                  <a:srgbClr val="FFFFFF"/>
                </a:solidFill>
                <a:latin typeface="Calibri"/>
                <a:cs typeface="Calibri"/>
              </a:rPr>
              <a:t>gặp: </a:t>
            </a:r>
            <a:r>
              <a:rPr sz="2800" spc="-5" dirty="0">
                <a:solidFill>
                  <a:srgbClr val="FFFFFF"/>
                </a:solidFill>
                <a:latin typeface="Calibri"/>
                <a:cs typeface="Calibri"/>
              </a:rPr>
              <a:t>2 loại </a:t>
            </a:r>
            <a:r>
              <a:rPr sz="2800" i="1" spc="-10" dirty="0">
                <a:solidFill>
                  <a:srgbClr val="FFFFFF"/>
                </a:solidFill>
                <a:latin typeface="Calibri"/>
                <a:cs typeface="Calibri"/>
              </a:rPr>
              <a:t>alpha  </a:t>
            </a:r>
            <a:r>
              <a:rPr sz="2800" i="1" spc="-5" dirty="0">
                <a:solidFill>
                  <a:srgbClr val="FFFFFF"/>
                </a:solidFill>
                <a:latin typeface="Calibri"/>
                <a:cs typeface="Calibri"/>
              </a:rPr>
              <a:t>coronavirus </a:t>
            </a:r>
            <a:r>
              <a:rPr sz="2800" spc="-10" dirty="0">
                <a:solidFill>
                  <a:srgbClr val="FFFFFF"/>
                </a:solidFill>
                <a:latin typeface="Calibri"/>
                <a:cs typeface="Calibri"/>
              </a:rPr>
              <a:t>là </a:t>
            </a:r>
            <a:r>
              <a:rPr sz="2800" dirty="0">
                <a:solidFill>
                  <a:srgbClr val="FFFFFF"/>
                </a:solidFill>
                <a:latin typeface="Calibri"/>
                <a:cs typeface="Calibri"/>
              </a:rPr>
              <a:t>229E </a:t>
            </a:r>
            <a:r>
              <a:rPr sz="2800" spc="-25" dirty="0">
                <a:solidFill>
                  <a:srgbClr val="FFFFFF"/>
                </a:solidFill>
                <a:latin typeface="Calibri"/>
                <a:cs typeface="Calibri"/>
              </a:rPr>
              <a:t>và </a:t>
            </a:r>
            <a:r>
              <a:rPr sz="2800" dirty="0">
                <a:solidFill>
                  <a:srgbClr val="FFFFFF"/>
                </a:solidFill>
                <a:latin typeface="Calibri"/>
                <a:cs typeface="Calibri"/>
              </a:rPr>
              <a:t>NL63; </a:t>
            </a:r>
            <a:r>
              <a:rPr sz="2800" spc="-5" dirty="0">
                <a:solidFill>
                  <a:srgbClr val="FFFFFF"/>
                </a:solidFill>
                <a:latin typeface="Calibri"/>
                <a:cs typeface="Calibri"/>
              </a:rPr>
              <a:t>2 loại </a:t>
            </a:r>
            <a:r>
              <a:rPr sz="2800" i="1" spc="-20" dirty="0">
                <a:solidFill>
                  <a:srgbClr val="FFFFFF"/>
                </a:solidFill>
                <a:latin typeface="Calibri"/>
                <a:cs typeface="Calibri"/>
              </a:rPr>
              <a:t>beta </a:t>
            </a:r>
            <a:r>
              <a:rPr sz="2800" i="1" spc="-10" dirty="0">
                <a:solidFill>
                  <a:srgbClr val="FFFFFF"/>
                </a:solidFill>
                <a:latin typeface="Calibri"/>
                <a:cs typeface="Calibri"/>
              </a:rPr>
              <a:t>coronavirus  </a:t>
            </a:r>
            <a:r>
              <a:rPr sz="2800" spc="-5" dirty="0">
                <a:solidFill>
                  <a:srgbClr val="FFFFFF"/>
                </a:solidFill>
                <a:latin typeface="Calibri"/>
                <a:cs typeface="Calibri"/>
              </a:rPr>
              <a:t>là </a:t>
            </a:r>
            <a:r>
              <a:rPr sz="2800" spc="-10" dirty="0">
                <a:solidFill>
                  <a:srgbClr val="FFFFFF"/>
                </a:solidFill>
                <a:latin typeface="Calibri"/>
                <a:cs typeface="Calibri"/>
              </a:rPr>
              <a:t>OC43 </a:t>
            </a:r>
            <a:r>
              <a:rPr sz="2800" spc="-25" dirty="0" err="1">
                <a:solidFill>
                  <a:srgbClr val="FFFFFF"/>
                </a:solidFill>
                <a:latin typeface="Calibri"/>
                <a:cs typeface="Calibri"/>
              </a:rPr>
              <a:t>và</a:t>
            </a:r>
            <a:r>
              <a:rPr sz="2800" spc="-25" dirty="0">
                <a:solidFill>
                  <a:srgbClr val="FFFFFF"/>
                </a:solidFill>
                <a:latin typeface="Calibri"/>
                <a:cs typeface="Calibri"/>
              </a:rPr>
              <a:t> </a:t>
            </a:r>
            <a:r>
              <a:rPr sz="2800" spc="-15" dirty="0">
                <a:solidFill>
                  <a:srgbClr val="FFFFFF"/>
                </a:solidFill>
                <a:latin typeface="Calibri"/>
                <a:cs typeface="Calibri"/>
              </a:rPr>
              <a:t>HKU1</a:t>
            </a:r>
            <a:endParaRPr lang="en-US" sz="2775" baseline="25525" dirty="0">
              <a:latin typeface="Calibri"/>
              <a:cs typeface="Calibri"/>
            </a:endParaRPr>
          </a:p>
          <a:p>
            <a:pPr marL="768985" marR="17780" lvl="1" indent="-287020" algn="just">
              <a:lnSpc>
                <a:spcPct val="110000"/>
              </a:lnSpc>
              <a:spcBef>
                <a:spcPts val="900"/>
              </a:spcBef>
              <a:buFont typeface="Arial"/>
              <a:buChar char="–"/>
              <a:tabLst>
                <a:tab pos="769620" algn="l"/>
              </a:tabLst>
            </a:pPr>
            <a:r>
              <a:rPr lang="en-US" sz="2800" spc="-10" dirty="0" err="1">
                <a:solidFill>
                  <a:srgbClr val="FFFFFF"/>
                </a:solidFill>
                <a:latin typeface="Calibri"/>
                <a:cs typeface="Calibri"/>
              </a:rPr>
              <a:t>Ngoài</a:t>
            </a:r>
            <a:r>
              <a:rPr lang="en-US" sz="2800" spc="-10" dirty="0">
                <a:solidFill>
                  <a:srgbClr val="FFFFFF"/>
                </a:solidFill>
                <a:latin typeface="Calibri"/>
                <a:cs typeface="Calibri"/>
              </a:rPr>
              <a:t> </a:t>
            </a:r>
            <a:r>
              <a:rPr lang="en-US" sz="2800" spc="-25" dirty="0">
                <a:solidFill>
                  <a:srgbClr val="FFFFFF"/>
                </a:solidFill>
                <a:latin typeface="Calibri"/>
                <a:cs typeface="Calibri"/>
              </a:rPr>
              <a:t>ra, </a:t>
            </a:r>
            <a:r>
              <a:rPr lang="en-US" sz="2800" spc="-15" dirty="0" err="1">
                <a:solidFill>
                  <a:srgbClr val="FFFFFF"/>
                </a:solidFill>
                <a:latin typeface="Calibri"/>
                <a:cs typeface="Calibri"/>
              </a:rPr>
              <a:t>có</a:t>
            </a:r>
            <a:r>
              <a:rPr lang="en-US" sz="2800" spc="-15" dirty="0">
                <a:solidFill>
                  <a:srgbClr val="FFFFFF"/>
                </a:solidFill>
                <a:latin typeface="Calibri"/>
                <a:cs typeface="Calibri"/>
              </a:rPr>
              <a:t> </a:t>
            </a:r>
            <a:r>
              <a:rPr lang="en-US" sz="2800" spc="-5" dirty="0">
                <a:solidFill>
                  <a:srgbClr val="FFFFFF"/>
                </a:solidFill>
                <a:latin typeface="Calibri"/>
                <a:cs typeface="Calibri"/>
              </a:rPr>
              <a:t>2 </a:t>
            </a:r>
            <a:r>
              <a:rPr lang="en-US" sz="2800" spc="-5" dirty="0" err="1">
                <a:solidFill>
                  <a:srgbClr val="FFFFFF"/>
                </a:solidFill>
                <a:latin typeface="Calibri"/>
                <a:cs typeface="Calibri"/>
              </a:rPr>
              <a:t>loại</a:t>
            </a:r>
            <a:r>
              <a:rPr lang="en-US" sz="2800" spc="-5" dirty="0">
                <a:solidFill>
                  <a:srgbClr val="FFFFFF"/>
                </a:solidFill>
                <a:latin typeface="Calibri"/>
                <a:cs typeface="Calibri"/>
              </a:rPr>
              <a:t> </a:t>
            </a:r>
            <a:r>
              <a:rPr lang="en-US" sz="2800" spc="-15" dirty="0">
                <a:solidFill>
                  <a:srgbClr val="FFFFFF"/>
                </a:solidFill>
                <a:latin typeface="Calibri"/>
                <a:cs typeface="Calibri"/>
              </a:rPr>
              <a:t>coronavirus </a:t>
            </a:r>
            <a:r>
              <a:rPr lang="en-US" sz="2800" spc="-5" dirty="0" err="1">
                <a:solidFill>
                  <a:srgbClr val="FFFFFF"/>
                </a:solidFill>
                <a:latin typeface="Calibri"/>
                <a:cs typeface="Calibri"/>
              </a:rPr>
              <a:t>cũng</a:t>
            </a:r>
            <a:r>
              <a:rPr lang="en-US" sz="2800" spc="-5" dirty="0">
                <a:solidFill>
                  <a:srgbClr val="FFFFFF"/>
                </a:solidFill>
                <a:latin typeface="Calibri"/>
                <a:cs typeface="Calibri"/>
              </a:rPr>
              <a:t> </a:t>
            </a:r>
            <a:r>
              <a:rPr lang="en-US" sz="2800" dirty="0" err="1">
                <a:solidFill>
                  <a:srgbClr val="FFFFFF"/>
                </a:solidFill>
                <a:latin typeface="Calibri"/>
                <a:cs typeface="Calibri"/>
              </a:rPr>
              <a:t>thuộc</a:t>
            </a:r>
            <a:r>
              <a:rPr lang="en-US" sz="2800" dirty="0">
                <a:solidFill>
                  <a:srgbClr val="FFFFFF"/>
                </a:solidFill>
                <a:latin typeface="Calibri"/>
                <a:cs typeface="Calibri"/>
              </a:rPr>
              <a:t> </a:t>
            </a:r>
            <a:r>
              <a:rPr lang="en-US" sz="2800" spc="-10" dirty="0" err="1">
                <a:solidFill>
                  <a:srgbClr val="FFFFFF"/>
                </a:solidFill>
                <a:latin typeface="Calibri"/>
                <a:cs typeface="Calibri"/>
              </a:rPr>
              <a:t>nhóm</a:t>
            </a:r>
            <a:r>
              <a:rPr lang="en-US" sz="2800" spc="-10" dirty="0">
                <a:solidFill>
                  <a:srgbClr val="FFFFFF"/>
                </a:solidFill>
                <a:latin typeface="Calibri"/>
                <a:cs typeface="Calibri"/>
              </a:rPr>
              <a:t> </a:t>
            </a:r>
            <a:r>
              <a:rPr lang="en-US" sz="2800" spc="-20" dirty="0">
                <a:solidFill>
                  <a:srgbClr val="FFFFFF"/>
                </a:solidFill>
                <a:latin typeface="Calibri"/>
                <a:cs typeface="Calibri"/>
              </a:rPr>
              <a:t>beta  </a:t>
            </a:r>
            <a:r>
              <a:rPr lang="en-US" sz="2800" spc="-5" dirty="0" err="1">
                <a:solidFill>
                  <a:srgbClr val="FFFFFF"/>
                </a:solidFill>
                <a:latin typeface="Calibri"/>
                <a:cs typeface="Calibri"/>
              </a:rPr>
              <a:t>từng</a:t>
            </a:r>
            <a:r>
              <a:rPr lang="en-US" sz="2800" spc="-5" dirty="0">
                <a:solidFill>
                  <a:srgbClr val="FFFFFF"/>
                </a:solidFill>
                <a:latin typeface="Calibri"/>
                <a:cs typeface="Calibri"/>
              </a:rPr>
              <a:t> </a:t>
            </a:r>
            <a:r>
              <a:rPr lang="en-US" sz="2800" spc="-40" dirty="0" err="1">
                <a:solidFill>
                  <a:srgbClr val="FFFFFF"/>
                </a:solidFill>
                <a:latin typeface="Calibri"/>
                <a:cs typeface="Calibri"/>
              </a:rPr>
              <a:t>gây</a:t>
            </a:r>
            <a:r>
              <a:rPr lang="en-US" sz="2800" spc="-40" dirty="0">
                <a:solidFill>
                  <a:srgbClr val="FFFFFF"/>
                </a:solidFill>
                <a:latin typeface="Calibri"/>
                <a:cs typeface="Calibri"/>
              </a:rPr>
              <a:t> </a:t>
            </a:r>
            <a:r>
              <a:rPr lang="en-US" sz="2800" spc="-35" dirty="0">
                <a:solidFill>
                  <a:srgbClr val="FFFFFF"/>
                </a:solidFill>
                <a:latin typeface="Calibri"/>
                <a:cs typeface="Calibri"/>
              </a:rPr>
              <a:t>ra </a:t>
            </a:r>
            <a:r>
              <a:rPr lang="en-US" sz="2800" spc="-5" dirty="0" err="1">
                <a:solidFill>
                  <a:srgbClr val="FFFFFF"/>
                </a:solidFill>
                <a:latin typeface="Calibri"/>
                <a:cs typeface="Calibri"/>
              </a:rPr>
              <a:t>thảm</a:t>
            </a:r>
            <a:r>
              <a:rPr lang="en-US" sz="2800" spc="-5" dirty="0">
                <a:solidFill>
                  <a:srgbClr val="FFFFFF"/>
                </a:solidFill>
                <a:latin typeface="Calibri"/>
                <a:cs typeface="Calibri"/>
              </a:rPr>
              <a:t> </a:t>
            </a:r>
            <a:r>
              <a:rPr lang="en-US" sz="2800" spc="-5" dirty="0" err="1">
                <a:solidFill>
                  <a:srgbClr val="FFFFFF"/>
                </a:solidFill>
                <a:latin typeface="Calibri"/>
                <a:cs typeface="Calibri"/>
              </a:rPr>
              <a:t>họa</a:t>
            </a:r>
            <a:r>
              <a:rPr lang="en-US" sz="2800" spc="-5" dirty="0">
                <a:solidFill>
                  <a:srgbClr val="FFFFFF"/>
                </a:solidFill>
                <a:latin typeface="Calibri"/>
                <a:cs typeface="Calibri"/>
              </a:rPr>
              <a:t> </a:t>
            </a:r>
            <a:r>
              <a:rPr lang="en-US" sz="2800" spc="-10" dirty="0" err="1">
                <a:solidFill>
                  <a:srgbClr val="FFFFFF"/>
                </a:solidFill>
                <a:latin typeface="Calibri"/>
                <a:cs typeface="Calibri"/>
              </a:rPr>
              <a:t>là</a:t>
            </a:r>
            <a:r>
              <a:rPr lang="en-US" sz="2800" spc="-10" dirty="0">
                <a:solidFill>
                  <a:srgbClr val="FFFFFF"/>
                </a:solidFill>
                <a:latin typeface="Calibri"/>
                <a:cs typeface="Calibri"/>
              </a:rPr>
              <a:t> </a:t>
            </a:r>
            <a:r>
              <a:rPr lang="en-US" sz="2800" b="1" i="1" spc="-10" dirty="0">
                <a:solidFill>
                  <a:srgbClr val="FFFF00"/>
                </a:solidFill>
                <a:latin typeface="Calibri"/>
                <a:cs typeface="Calibri"/>
              </a:rPr>
              <a:t>SARS-</a:t>
            </a:r>
            <a:r>
              <a:rPr lang="en-US" sz="2800" b="1" i="1" spc="-10" dirty="0" err="1">
                <a:solidFill>
                  <a:srgbClr val="FFFF00"/>
                </a:solidFill>
                <a:latin typeface="Calibri"/>
                <a:cs typeface="Calibri"/>
              </a:rPr>
              <a:t>CoV</a:t>
            </a:r>
            <a:r>
              <a:rPr lang="en-US" sz="2800" b="1" i="1" spc="-10" dirty="0">
                <a:solidFill>
                  <a:srgbClr val="FFFF00"/>
                </a:solidFill>
                <a:latin typeface="Calibri"/>
                <a:cs typeface="Calibri"/>
              </a:rPr>
              <a:t> </a:t>
            </a:r>
            <a:r>
              <a:rPr lang="en-US" sz="2800" spc="-25" dirty="0">
                <a:solidFill>
                  <a:srgbClr val="FFFFFF"/>
                </a:solidFill>
                <a:latin typeface="Calibri"/>
                <a:cs typeface="Calibri"/>
              </a:rPr>
              <a:t>(</a:t>
            </a:r>
            <a:r>
              <a:rPr lang="en-US" sz="2800" spc="-25" dirty="0" err="1">
                <a:solidFill>
                  <a:srgbClr val="FFFFFF"/>
                </a:solidFill>
                <a:latin typeface="Calibri"/>
                <a:cs typeface="Calibri"/>
              </a:rPr>
              <a:t>gây</a:t>
            </a:r>
            <a:r>
              <a:rPr lang="en-US" sz="2800" spc="-25" dirty="0">
                <a:solidFill>
                  <a:srgbClr val="FFFFFF"/>
                </a:solidFill>
                <a:latin typeface="Calibri"/>
                <a:cs typeface="Calibri"/>
              </a:rPr>
              <a:t> </a:t>
            </a:r>
            <a:r>
              <a:rPr lang="en-US" sz="2800" spc="-5" dirty="0" err="1">
                <a:solidFill>
                  <a:srgbClr val="FFFFFF"/>
                </a:solidFill>
                <a:latin typeface="Calibri"/>
                <a:cs typeface="Calibri"/>
              </a:rPr>
              <a:t>hội</a:t>
            </a:r>
            <a:r>
              <a:rPr lang="en-US" sz="2800" spc="-5" dirty="0">
                <a:solidFill>
                  <a:srgbClr val="FFFFFF"/>
                </a:solidFill>
                <a:latin typeface="Calibri"/>
                <a:cs typeface="Calibri"/>
              </a:rPr>
              <a:t> </a:t>
            </a:r>
            <a:r>
              <a:rPr lang="en-US" sz="2800" dirty="0" err="1">
                <a:solidFill>
                  <a:srgbClr val="FFFFFF"/>
                </a:solidFill>
                <a:latin typeface="Calibri"/>
                <a:cs typeface="Calibri"/>
              </a:rPr>
              <a:t>chứng</a:t>
            </a:r>
            <a:r>
              <a:rPr lang="en-US" sz="2800" dirty="0">
                <a:solidFill>
                  <a:srgbClr val="FFFFFF"/>
                </a:solidFill>
                <a:latin typeface="Calibri"/>
                <a:cs typeface="Calibri"/>
              </a:rPr>
              <a:t> </a:t>
            </a:r>
            <a:r>
              <a:rPr lang="en-US" sz="2800" dirty="0" err="1">
                <a:solidFill>
                  <a:srgbClr val="FFFFFF"/>
                </a:solidFill>
                <a:latin typeface="Calibri"/>
                <a:cs typeface="Calibri"/>
              </a:rPr>
              <a:t>hô</a:t>
            </a:r>
            <a:r>
              <a:rPr lang="en-US" sz="2800" dirty="0">
                <a:solidFill>
                  <a:srgbClr val="FFFFFF"/>
                </a:solidFill>
                <a:latin typeface="Calibri"/>
                <a:cs typeface="Calibri"/>
              </a:rPr>
              <a:t>  </a:t>
            </a:r>
            <a:r>
              <a:rPr lang="en-US" sz="2800" spc="-5" dirty="0" err="1">
                <a:solidFill>
                  <a:srgbClr val="FFFFFF"/>
                </a:solidFill>
                <a:latin typeface="Calibri"/>
                <a:cs typeface="Calibri"/>
              </a:rPr>
              <a:t>hấp</a:t>
            </a:r>
            <a:r>
              <a:rPr lang="en-US" sz="2800" spc="-5" dirty="0">
                <a:solidFill>
                  <a:srgbClr val="FFFFFF"/>
                </a:solidFill>
                <a:latin typeface="Calibri"/>
                <a:cs typeface="Calibri"/>
              </a:rPr>
              <a:t> </a:t>
            </a:r>
            <a:r>
              <a:rPr lang="en-US" sz="2800" spc="-5" dirty="0" err="1">
                <a:solidFill>
                  <a:srgbClr val="FFFFFF"/>
                </a:solidFill>
                <a:latin typeface="Calibri"/>
                <a:cs typeface="Calibri"/>
              </a:rPr>
              <a:t>cấp</a:t>
            </a:r>
            <a:r>
              <a:rPr lang="en-US" sz="2800" spc="-5" dirty="0">
                <a:solidFill>
                  <a:srgbClr val="FFFFFF"/>
                </a:solidFill>
                <a:latin typeface="Calibri"/>
                <a:cs typeface="Calibri"/>
              </a:rPr>
              <a:t> </a:t>
            </a:r>
            <a:r>
              <a:rPr lang="en-US" sz="2800" dirty="0" err="1">
                <a:solidFill>
                  <a:srgbClr val="FFFFFF"/>
                </a:solidFill>
                <a:latin typeface="Calibri"/>
                <a:cs typeface="Calibri"/>
              </a:rPr>
              <a:t>tính</a:t>
            </a:r>
            <a:r>
              <a:rPr lang="en-US" sz="2800" dirty="0">
                <a:solidFill>
                  <a:srgbClr val="FFFFFF"/>
                </a:solidFill>
                <a:latin typeface="Calibri"/>
                <a:cs typeface="Calibri"/>
              </a:rPr>
              <a:t> </a:t>
            </a:r>
            <a:r>
              <a:rPr lang="en-US" sz="2800" spc="-5" dirty="0" err="1">
                <a:solidFill>
                  <a:srgbClr val="FFFFFF"/>
                </a:solidFill>
                <a:latin typeface="Calibri"/>
                <a:cs typeface="Calibri"/>
              </a:rPr>
              <a:t>nặng</a:t>
            </a:r>
            <a:r>
              <a:rPr lang="en-US" sz="2800" spc="-5" dirty="0">
                <a:solidFill>
                  <a:srgbClr val="FFFFFF"/>
                </a:solidFill>
                <a:latin typeface="Calibri"/>
                <a:cs typeface="Calibri"/>
              </a:rPr>
              <a:t> - </a:t>
            </a:r>
            <a:r>
              <a:rPr lang="en-US" sz="2800" spc="-15" dirty="0">
                <a:solidFill>
                  <a:srgbClr val="FFFFFF"/>
                </a:solidFill>
                <a:latin typeface="Calibri"/>
                <a:cs typeface="Calibri"/>
              </a:rPr>
              <a:t>SARS) </a:t>
            </a:r>
            <a:r>
              <a:rPr lang="en-US" sz="2800" spc="-5" dirty="0" err="1">
                <a:solidFill>
                  <a:srgbClr val="FFFFFF"/>
                </a:solidFill>
                <a:latin typeface="Calibri"/>
                <a:cs typeface="Calibri"/>
              </a:rPr>
              <a:t>năm</a:t>
            </a:r>
            <a:r>
              <a:rPr lang="en-US" sz="2800" spc="-5" dirty="0">
                <a:solidFill>
                  <a:srgbClr val="FFFFFF"/>
                </a:solidFill>
                <a:latin typeface="Calibri"/>
                <a:cs typeface="Calibri"/>
              </a:rPr>
              <a:t> </a:t>
            </a:r>
            <a:r>
              <a:rPr lang="en-US" sz="2800" spc="5" dirty="0">
                <a:solidFill>
                  <a:srgbClr val="FFFFFF"/>
                </a:solidFill>
                <a:latin typeface="Calibri"/>
                <a:cs typeface="Calibri"/>
              </a:rPr>
              <a:t>2003 </a:t>
            </a:r>
            <a:r>
              <a:rPr lang="en-US" sz="2800" spc="-20" dirty="0" err="1">
                <a:solidFill>
                  <a:srgbClr val="FFFFFF"/>
                </a:solidFill>
                <a:latin typeface="Calibri"/>
                <a:cs typeface="Calibri"/>
              </a:rPr>
              <a:t>và</a:t>
            </a:r>
            <a:r>
              <a:rPr lang="en-US" sz="2800" spc="-20" dirty="0">
                <a:solidFill>
                  <a:srgbClr val="FFFFFF"/>
                </a:solidFill>
                <a:latin typeface="Calibri"/>
                <a:cs typeface="Calibri"/>
              </a:rPr>
              <a:t> </a:t>
            </a:r>
            <a:r>
              <a:rPr lang="en-US" sz="2800" b="1" i="1" spc="-10" dirty="0">
                <a:solidFill>
                  <a:srgbClr val="FFFF00"/>
                </a:solidFill>
                <a:latin typeface="Calibri"/>
                <a:cs typeface="Calibri"/>
              </a:rPr>
              <a:t>MERS-</a:t>
            </a:r>
            <a:r>
              <a:rPr lang="en-US" sz="2800" b="1" i="1" spc="-10" dirty="0" err="1">
                <a:solidFill>
                  <a:srgbClr val="FFFF00"/>
                </a:solidFill>
                <a:latin typeface="Calibri"/>
                <a:cs typeface="Calibri"/>
              </a:rPr>
              <a:t>CoV</a:t>
            </a:r>
            <a:r>
              <a:rPr lang="en-US" sz="2800" b="1" i="1" spc="-10" dirty="0">
                <a:solidFill>
                  <a:srgbClr val="FFFF00"/>
                </a:solidFill>
                <a:latin typeface="Calibri"/>
                <a:cs typeface="Calibri"/>
              </a:rPr>
              <a:t> </a:t>
            </a:r>
            <a:r>
              <a:rPr lang="en-US" sz="2800" b="1" i="1" spc="-10" dirty="0">
                <a:solidFill>
                  <a:srgbClr val="FFFFFF"/>
                </a:solidFill>
                <a:latin typeface="Calibri"/>
                <a:cs typeface="Calibri"/>
              </a:rPr>
              <a:t> </a:t>
            </a:r>
            <a:r>
              <a:rPr lang="en-US" sz="2800" spc="-25" dirty="0">
                <a:solidFill>
                  <a:srgbClr val="FFFFFF"/>
                </a:solidFill>
                <a:latin typeface="Calibri"/>
                <a:cs typeface="Calibri"/>
              </a:rPr>
              <a:t>(</a:t>
            </a:r>
            <a:r>
              <a:rPr lang="en-US" sz="2800" spc="-25" dirty="0" err="1">
                <a:solidFill>
                  <a:srgbClr val="FFFFFF"/>
                </a:solidFill>
                <a:latin typeface="Calibri"/>
                <a:cs typeface="Calibri"/>
              </a:rPr>
              <a:t>gây</a:t>
            </a:r>
            <a:r>
              <a:rPr lang="en-US" sz="2800" spc="-25" dirty="0">
                <a:solidFill>
                  <a:srgbClr val="FFFFFF"/>
                </a:solidFill>
                <a:latin typeface="Calibri"/>
                <a:cs typeface="Calibri"/>
              </a:rPr>
              <a:t> </a:t>
            </a:r>
            <a:r>
              <a:rPr lang="en-US" sz="2800" spc="-10" dirty="0" err="1">
                <a:solidFill>
                  <a:srgbClr val="FFFFFF"/>
                </a:solidFill>
                <a:latin typeface="Calibri"/>
                <a:cs typeface="Calibri"/>
              </a:rPr>
              <a:t>Hội</a:t>
            </a:r>
            <a:r>
              <a:rPr lang="en-US" sz="2800" spc="-10" dirty="0">
                <a:solidFill>
                  <a:srgbClr val="FFFFFF"/>
                </a:solidFill>
                <a:latin typeface="Calibri"/>
                <a:cs typeface="Calibri"/>
              </a:rPr>
              <a:t> </a:t>
            </a:r>
            <a:r>
              <a:rPr lang="en-US" sz="2800" spc="-5" dirty="0" err="1">
                <a:solidFill>
                  <a:srgbClr val="FFFFFF"/>
                </a:solidFill>
                <a:latin typeface="Calibri"/>
                <a:cs typeface="Calibri"/>
              </a:rPr>
              <a:t>chứng</a:t>
            </a:r>
            <a:r>
              <a:rPr lang="en-US" sz="2800" spc="-5" dirty="0">
                <a:solidFill>
                  <a:srgbClr val="FFFFFF"/>
                </a:solidFill>
                <a:latin typeface="Calibri"/>
                <a:cs typeface="Calibri"/>
              </a:rPr>
              <a:t> </a:t>
            </a:r>
            <a:r>
              <a:rPr lang="en-US" sz="2800" spc="-5" dirty="0" err="1">
                <a:solidFill>
                  <a:srgbClr val="FFFFFF"/>
                </a:solidFill>
                <a:latin typeface="Calibri"/>
                <a:cs typeface="Calibri"/>
              </a:rPr>
              <a:t>hô</a:t>
            </a:r>
            <a:r>
              <a:rPr lang="en-US" sz="2800" spc="-5" dirty="0">
                <a:solidFill>
                  <a:srgbClr val="FFFFFF"/>
                </a:solidFill>
                <a:latin typeface="Calibri"/>
                <a:cs typeface="Calibri"/>
              </a:rPr>
              <a:t> </a:t>
            </a:r>
            <a:r>
              <a:rPr lang="en-US" sz="2800" spc="-10" dirty="0" err="1">
                <a:solidFill>
                  <a:srgbClr val="FFFFFF"/>
                </a:solidFill>
                <a:latin typeface="Calibri"/>
                <a:cs typeface="Calibri"/>
              </a:rPr>
              <a:t>hấp</a:t>
            </a:r>
            <a:r>
              <a:rPr lang="en-US" sz="2800" spc="-10" dirty="0">
                <a:solidFill>
                  <a:srgbClr val="FFFFFF"/>
                </a:solidFill>
                <a:latin typeface="Calibri"/>
                <a:cs typeface="Calibri"/>
              </a:rPr>
              <a:t> </a:t>
            </a:r>
            <a:r>
              <a:rPr lang="en-US" sz="2800" spc="-35" dirty="0">
                <a:solidFill>
                  <a:srgbClr val="FFFFFF"/>
                </a:solidFill>
                <a:latin typeface="Calibri"/>
                <a:cs typeface="Calibri"/>
              </a:rPr>
              <a:t>Trung </a:t>
            </a:r>
            <a:r>
              <a:rPr lang="en-US" sz="2800" spc="-5" dirty="0" err="1">
                <a:solidFill>
                  <a:srgbClr val="FFFFFF"/>
                </a:solidFill>
                <a:latin typeface="Calibri"/>
                <a:cs typeface="Calibri"/>
              </a:rPr>
              <a:t>Đông</a:t>
            </a:r>
            <a:r>
              <a:rPr lang="en-US" sz="2800" spc="-5" dirty="0">
                <a:solidFill>
                  <a:srgbClr val="FFFFFF"/>
                </a:solidFill>
                <a:latin typeface="Calibri"/>
                <a:cs typeface="Calibri"/>
              </a:rPr>
              <a:t>) </a:t>
            </a:r>
            <a:r>
              <a:rPr lang="en-US" sz="2800" spc="-10" dirty="0" err="1">
                <a:solidFill>
                  <a:srgbClr val="FFFFFF"/>
                </a:solidFill>
                <a:latin typeface="Calibri"/>
                <a:cs typeface="Calibri"/>
              </a:rPr>
              <a:t>năm</a:t>
            </a:r>
            <a:r>
              <a:rPr lang="en-US" sz="2800" spc="150" dirty="0">
                <a:solidFill>
                  <a:srgbClr val="FFFFFF"/>
                </a:solidFill>
                <a:latin typeface="Calibri"/>
                <a:cs typeface="Calibri"/>
              </a:rPr>
              <a:t> </a:t>
            </a:r>
            <a:r>
              <a:rPr lang="en-US" sz="2800" spc="-10" dirty="0">
                <a:solidFill>
                  <a:srgbClr val="FFFFFF"/>
                </a:solidFill>
                <a:latin typeface="Calibri"/>
                <a:cs typeface="Calibri"/>
              </a:rPr>
              <a:t>2013.</a:t>
            </a:r>
            <a:endParaRPr lang="en-US" sz="2800" dirty="0">
              <a:latin typeface="Calibri"/>
              <a:cs typeface="Calibri"/>
            </a:endParaRPr>
          </a:p>
          <a:p>
            <a:pPr marL="768985" marR="20955" lvl="1" indent="-287020" algn="just">
              <a:lnSpc>
                <a:spcPct val="110100"/>
              </a:lnSpc>
              <a:spcBef>
                <a:spcPts val="900"/>
              </a:spcBef>
              <a:buFont typeface="Arial"/>
              <a:buChar char="–"/>
              <a:tabLst>
                <a:tab pos="769620" algn="l"/>
              </a:tabLst>
            </a:pPr>
            <a:r>
              <a:rPr sz="2800" spc="-5" dirty="0" err="1">
                <a:solidFill>
                  <a:srgbClr val="FFFFFF"/>
                </a:solidFill>
                <a:latin typeface="Calibri"/>
                <a:cs typeface="Calibri"/>
              </a:rPr>
              <a:t>Loại</a:t>
            </a:r>
            <a:r>
              <a:rPr sz="2800" spc="-5" dirty="0">
                <a:solidFill>
                  <a:srgbClr val="FFFFFF"/>
                </a:solidFill>
                <a:latin typeface="Calibri"/>
                <a:cs typeface="Calibri"/>
              </a:rPr>
              <a:t> thứ 7 </a:t>
            </a:r>
            <a:r>
              <a:rPr sz="2800" spc="-5" dirty="0" err="1">
                <a:solidFill>
                  <a:srgbClr val="FFFFFF"/>
                </a:solidFill>
                <a:latin typeface="Calibri"/>
                <a:cs typeface="Calibri"/>
              </a:rPr>
              <a:t>là</a:t>
            </a:r>
            <a:r>
              <a:rPr sz="2800" spc="-5" dirty="0">
                <a:solidFill>
                  <a:srgbClr val="FFFFFF"/>
                </a:solidFill>
                <a:latin typeface="Calibri"/>
                <a:cs typeface="Calibri"/>
              </a:rPr>
              <a:t> </a:t>
            </a:r>
            <a:r>
              <a:rPr lang="en-US" sz="2800" dirty="0">
                <a:solidFill>
                  <a:schemeClr val="bg1"/>
                </a:solidFill>
              </a:rPr>
              <a:t>SARS-CoV-2</a:t>
            </a:r>
            <a:r>
              <a:rPr sz="2800" spc="-5" dirty="0" smtClean="0">
                <a:solidFill>
                  <a:srgbClr val="FFFFFF"/>
                </a:solidFill>
                <a:latin typeface="Calibri"/>
                <a:cs typeface="Calibri"/>
              </a:rPr>
              <a:t> </a:t>
            </a:r>
            <a:r>
              <a:rPr sz="2800" spc="-10" dirty="0">
                <a:solidFill>
                  <a:srgbClr val="FFFFFF"/>
                </a:solidFill>
                <a:latin typeface="Calibri"/>
                <a:cs typeface="Calibri"/>
              </a:rPr>
              <a:t>hiện </a:t>
            </a:r>
            <a:r>
              <a:rPr sz="2800" spc="-5" dirty="0">
                <a:solidFill>
                  <a:srgbClr val="FFFFFF"/>
                </a:solidFill>
                <a:latin typeface="Calibri"/>
                <a:cs typeface="Calibri"/>
              </a:rPr>
              <a:t>đang </a:t>
            </a:r>
            <a:r>
              <a:rPr sz="2800" spc="-40" dirty="0">
                <a:solidFill>
                  <a:srgbClr val="FFFFFF"/>
                </a:solidFill>
                <a:latin typeface="Calibri"/>
                <a:cs typeface="Calibri"/>
              </a:rPr>
              <a:t>gây </a:t>
            </a:r>
            <a:r>
              <a:rPr sz="2800" spc="-35" dirty="0">
                <a:solidFill>
                  <a:srgbClr val="FFFFFF"/>
                </a:solidFill>
                <a:latin typeface="Calibri"/>
                <a:cs typeface="Calibri"/>
              </a:rPr>
              <a:t>ra </a:t>
            </a:r>
            <a:r>
              <a:rPr sz="2800" spc="-5" dirty="0">
                <a:solidFill>
                  <a:srgbClr val="FFFFFF"/>
                </a:solidFill>
                <a:latin typeface="Calibri"/>
                <a:cs typeface="Calibri"/>
              </a:rPr>
              <a:t>dịch viêm  </a:t>
            </a:r>
            <a:r>
              <a:rPr sz="2800" spc="-10" dirty="0">
                <a:solidFill>
                  <a:srgbClr val="FFFFFF"/>
                </a:solidFill>
                <a:latin typeface="Calibri"/>
                <a:cs typeface="Calibri"/>
              </a:rPr>
              <a:t>phổi </a:t>
            </a:r>
            <a:r>
              <a:rPr sz="2800" spc="-40" dirty="0">
                <a:solidFill>
                  <a:srgbClr val="FFFFFF"/>
                </a:solidFill>
                <a:latin typeface="Calibri"/>
                <a:cs typeface="Calibri"/>
              </a:rPr>
              <a:t>Vũ </a:t>
            </a:r>
            <a:r>
              <a:rPr sz="2800" spc="-10" dirty="0">
                <a:solidFill>
                  <a:srgbClr val="FFFFFF"/>
                </a:solidFill>
                <a:latin typeface="Calibri"/>
                <a:cs typeface="Calibri"/>
              </a:rPr>
              <a:t>Hán </a:t>
            </a:r>
            <a:r>
              <a:rPr sz="2800" spc="-5" dirty="0">
                <a:solidFill>
                  <a:srgbClr val="FFFFFF"/>
                </a:solidFill>
                <a:latin typeface="Calibri"/>
                <a:cs typeface="Calibri"/>
              </a:rPr>
              <a:t>do </a:t>
            </a:r>
            <a:r>
              <a:rPr sz="2800" i="1" spc="-10" dirty="0">
                <a:solidFill>
                  <a:srgbClr val="FFFFFF"/>
                </a:solidFill>
                <a:latin typeface="Calibri"/>
                <a:cs typeface="Calibri"/>
              </a:rPr>
              <a:t>coronavirus </a:t>
            </a:r>
            <a:r>
              <a:rPr sz="2800" spc="-5" dirty="0" err="1">
                <a:solidFill>
                  <a:srgbClr val="FFFFFF"/>
                </a:solidFill>
                <a:latin typeface="Calibri"/>
                <a:cs typeface="Calibri"/>
              </a:rPr>
              <a:t>mới</a:t>
            </a:r>
            <a:r>
              <a:rPr sz="2800" spc="-5" dirty="0">
                <a:solidFill>
                  <a:srgbClr val="FFFFFF"/>
                </a:solidFill>
                <a:latin typeface="Calibri"/>
                <a:cs typeface="Calibri"/>
              </a:rPr>
              <a:t> </a:t>
            </a:r>
            <a:r>
              <a:rPr sz="2800" spc="-10" dirty="0" smtClean="0">
                <a:solidFill>
                  <a:srgbClr val="FFFFFF"/>
                </a:solidFill>
                <a:latin typeface="Calibri"/>
                <a:cs typeface="Calibri"/>
              </a:rPr>
              <a:t>(</a:t>
            </a:r>
            <a:r>
              <a:rPr lang="en-US" sz="2800" dirty="0">
                <a:solidFill>
                  <a:schemeClr val="bg1"/>
                </a:solidFill>
              </a:rPr>
              <a:t>COVID-19</a:t>
            </a:r>
            <a:r>
              <a:rPr sz="2800" spc="-10" dirty="0" smtClean="0">
                <a:solidFill>
                  <a:srgbClr val="FFFFFF"/>
                </a:solidFill>
                <a:latin typeface="Calibri"/>
                <a:cs typeface="Calibri"/>
              </a:rPr>
              <a:t>)</a:t>
            </a:r>
            <a:r>
              <a:rPr sz="2800" spc="5" dirty="0" smtClean="0">
                <a:solidFill>
                  <a:srgbClr val="FFFFFF"/>
                </a:solidFill>
                <a:latin typeface="Calibri"/>
                <a:cs typeface="Calibri"/>
              </a:rPr>
              <a:t>.</a:t>
            </a:r>
            <a:endParaRPr sz="2800"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8140" y="1006688"/>
            <a:ext cx="8426450" cy="4737835"/>
          </a:xfrm>
          <a:prstGeom prst="rect">
            <a:avLst/>
          </a:prstGeom>
        </p:spPr>
        <p:txBody>
          <a:bodyPr vert="horz" wrap="square" lIns="0" tIns="150495" rIns="0" bIns="0" rtlCol="0">
            <a:spAutoFit/>
          </a:bodyPr>
          <a:lstStyle/>
          <a:p>
            <a:pPr marL="381000" indent="-342900" algn="just">
              <a:lnSpc>
                <a:spcPct val="100000"/>
              </a:lnSpc>
              <a:spcBef>
                <a:spcPts val="1185"/>
              </a:spcBef>
              <a:buFont typeface="Arial"/>
              <a:buChar char="•"/>
              <a:tabLst>
                <a:tab pos="381000" algn="l"/>
              </a:tabLst>
            </a:pPr>
            <a:r>
              <a:rPr lang="en-US" sz="2800" dirty="0">
                <a:solidFill>
                  <a:schemeClr val="bg1"/>
                </a:solidFill>
                <a:latin typeface="+mj-lt"/>
              </a:rPr>
              <a:t>SARS-CoV-2</a:t>
            </a:r>
            <a:r>
              <a:rPr lang="en-US" sz="2800" dirty="0">
                <a:solidFill>
                  <a:schemeClr val="bg1"/>
                </a:solidFill>
              </a:rPr>
              <a:t> </a:t>
            </a:r>
            <a:r>
              <a:rPr sz="2800" spc="-5" dirty="0" smtClean="0">
                <a:solidFill>
                  <a:srgbClr val="FFFFFF"/>
                </a:solidFill>
                <a:latin typeface="Calibri"/>
                <a:cs typeface="Calibri"/>
              </a:rPr>
              <a:t>:</a:t>
            </a:r>
            <a:endParaRPr sz="2800" dirty="0">
              <a:latin typeface="Calibri"/>
              <a:cs typeface="Calibri"/>
            </a:endParaRPr>
          </a:p>
          <a:p>
            <a:pPr marL="781685" lvl="1" indent="-287020" algn="just">
              <a:lnSpc>
                <a:spcPct val="100000"/>
              </a:lnSpc>
              <a:spcBef>
                <a:spcPts val="930"/>
              </a:spcBef>
              <a:buFont typeface="Arial"/>
              <a:buChar char="–"/>
              <a:tabLst>
                <a:tab pos="782320" algn="l"/>
              </a:tabLst>
            </a:pPr>
            <a:r>
              <a:rPr sz="2400" spc="-5" dirty="0">
                <a:solidFill>
                  <a:srgbClr val="FFFFFF"/>
                </a:solidFill>
                <a:latin typeface="Calibri"/>
                <a:cs typeface="Calibri"/>
              </a:rPr>
              <a:t>Là </a:t>
            </a:r>
            <a:r>
              <a:rPr sz="2400" i="1" spc="-15" dirty="0">
                <a:solidFill>
                  <a:srgbClr val="FFFFFF"/>
                </a:solidFill>
                <a:latin typeface="Calibri"/>
                <a:cs typeface="Calibri"/>
              </a:rPr>
              <a:t>beta </a:t>
            </a:r>
            <a:r>
              <a:rPr sz="2400" i="1" spc="-5" dirty="0">
                <a:solidFill>
                  <a:srgbClr val="FFFFFF"/>
                </a:solidFill>
                <a:latin typeface="Calibri"/>
                <a:cs typeface="Calibri"/>
              </a:rPr>
              <a:t>coronavirus </a:t>
            </a:r>
            <a:r>
              <a:rPr sz="2400" dirty="0">
                <a:solidFill>
                  <a:srgbClr val="FFFFFF"/>
                </a:solidFill>
                <a:latin typeface="Calibri"/>
                <a:cs typeface="Calibri"/>
              </a:rPr>
              <a:t>cùng </a:t>
            </a:r>
            <a:r>
              <a:rPr sz="2400" spc="-5" dirty="0">
                <a:solidFill>
                  <a:srgbClr val="FFFFFF"/>
                </a:solidFill>
                <a:latin typeface="Calibri"/>
                <a:cs typeface="Calibri"/>
              </a:rPr>
              <a:t>nhóm </a:t>
            </a:r>
            <a:r>
              <a:rPr sz="2400" spc="-15" dirty="0">
                <a:solidFill>
                  <a:srgbClr val="FFFFFF"/>
                </a:solidFill>
                <a:latin typeface="Calibri"/>
                <a:cs typeface="Calibri"/>
              </a:rPr>
              <a:t>với</a:t>
            </a:r>
            <a:r>
              <a:rPr sz="2400" spc="15" dirty="0">
                <a:solidFill>
                  <a:srgbClr val="FFFFFF"/>
                </a:solidFill>
                <a:latin typeface="Calibri"/>
                <a:cs typeface="Calibri"/>
              </a:rPr>
              <a:t> </a:t>
            </a:r>
            <a:r>
              <a:rPr sz="2400" spc="-30" dirty="0">
                <a:solidFill>
                  <a:srgbClr val="FFFFFF"/>
                </a:solidFill>
                <a:latin typeface="Calibri"/>
                <a:cs typeface="Calibri"/>
              </a:rPr>
              <a:t>SARS_CoV,</a:t>
            </a:r>
            <a:endParaRPr sz="2400" dirty="0">
              <a:latin typeface="Calibri"/>
              <a:cs typeface="Calibri"/>
            </a:endParaRPr>
          </a:p>
          <a:p>
            <a:pPr marL="781685" marR="45085" lvl="1" indent="-287020" algn="just">
              <a:lnSpc>
                <a:spcPct val="100000"/>
              </a:lnSpc>
              <a:spcBef>
                <a:spcPts val="900"/>
              </a:spcBef>
              <a:buFont typeface="Arial"/>
              <a:buChar char="–"/>
              <a:tabLst>
                <a:tab pos="782320" algn="l"/>
              </a:tabLst>
            </a:pPr>
            <a:r>
              <a:rPr lang="vi-VN" sz="2400" dirty="0">
                <a:solidFill>
                  <a:schemeClr val="bg1"/>
                </a:solidFill>
                <a:effectLst>
                  <a:outerShdw blurRad="38100" dist="38100" dir="2700000" algn="tl">
                    <a:srgbClr val="000000">
                      <a:alpha val="43137"/>
                    </a:srgbClr>
                  </a:outerShdw>
                </a:effectLst>
                <a:latin typeface="Calibri" pitchFamily="34" charset="0"/>
                <a:cs typeface="Calibri" pitchFamily="34" charset="0"/>
              </a:rPr>
              <a:t>Các ca nghi ngờ đầu tiên được báo cáo vào ngày 31 tháng 12 năm 2019, với các triệu chứng đầu tiên xuất hiện khoảng hơn ba tuần trước đó, vào ngày 8 tháng 12 năm 2019</a:t>
            </a:r>
            <a:r>
              <a:rPr lang="vi-VN" sz="2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t>
            </a:r>
            <a:endParaRPr lang="en-US" sz="2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marL="781685" marR="45085" lvl="1" indent="-287020" algn="just">
              <a:lnSpc>
                <a:spcPct val="100000"/>
              </a:lnSpc>
              <a:spcBef>
                <a:spcPts val="900"/>
              </a:spcBef>
              <a:buFont typeface="Arial"/>
              <a:buChar char="–"/>
              <a:tabLst>
                <a:tab pos="782320" algn="l"/>
              </a:tabLst>
            </a:pPr>
            <a:r>
              <a:rPr sz="2400" dirty="0" smtClean="0">
                <a:solidFill>
                  <a:srgbClr val="FFFFFF"/>
                </a:solidFill>
                <a:latin typeface="Calibri"/>
                <a:cs typeface="Calibri"/>
              </a:rPr>
              <a:t>Ổ </a:t>
            </a:r>
            <a:r>
              <a:rPr sz="2400" spc="-5" dirty="0">
                <a:solidFill>
                  <a:srgbClr val="FFFFFF"/>
                </a:solidFill>
                <a:latin typeface="Calibri"/>
                <a:cs typeface="Calibri"/>
              </a:rPr>
              <a:t>dịch được </a:t>
            </a:r>
            <a:r>
              <a:rPr sz="2400" dirty="0">
                <a:solidFill>
                  <a:srgbClr val="FFFFFF"/>
                </a:solidFill>
                <a:latin typeface="Calibri"/>
                <a:cs typeface="Calibri"/>
              </a:rPr>
              <a:t>cho là từ một chợ </a:t>
            </a:r>
            <a:r>
              <a:rPr sz="2400" spc="-10" dirty="0">
                <a:solidFill>
                  <a:srgbClr val="FFFFFF"/>
                </a:solidFill>
                <a:latin typeface="Calibri"/>
                <a:cs typeface="Calibri"/>
              </a:rPr>
              <a:t>hải </a:t>
            </a:r>
            <a:r>
              <a:rPr sz="2400" spc="-5" dirty="0">
                <a:solidFill>
                  <a:srgbClr val="FFFFFF"/>
                </a:solidFill>
                <a:latin typeface="Calibri"/>
                <a:cs typeface="Calibri"/>
              </a:rPr>
              <a:t>sản, nơi </a:t>
            </a:r>
            <a:r>
              <a:rPr sz="2400" spc="-10" dirty="0">
                <a:solidFill>
                  <a:srgbClr val="FFFFFF"/>
                </a:solidFill>
                <a:latin typeface="Calibri"/>
                <a:cs typeface="Calibri"/>
              </a:rPr>
              <a:t>buôn </a:t>
            </a:r>
            <a:r>
              <a:rPr sz="2400" spc="-5" dirty="0">
                <a:solidFill>
                  <a:srgbClr val="FFFFFF"/>
                </a:solidFill>
                <a:latin typeface="Calibri"/>
                <a:cs typeface="Calibri"/>
              </a:rPr>
              <a:t>bán </a:t>
            </a:r>
            <a:r>
              <a:rPr sz="2400" spc="-25" dirty="0">
                <a:solidFill>
                  <a:srgbClr val="FFFFFF"/>
                </a:solidFill>
                <a:latin typeface="Calibri"/>
                <a:cs typeface="Calibri"/>
              </a:rPr>
              <a:t>rất  </a:t>
            </a:r>
            <a:r>
              <a:rPr sz="2400" spc="-5" dirty="0">
                <a:solidFill>
                  <a:srgbClr val="FFFFFF"/>
                </a:solidFill>
                <a:latin typeface="Calibri"/>
                <a:cs typeface="Calibri"/>
              </a:rPr>
              <a:t>nhiều </a:t>
            </a:r>
            <a:r>
              <a:rPr sz="2400" dirty="0">
                <a:solidFill>
                  <a:srgbClr val="FFFFFF"/>
                </a:solidFill>
                <a:latin typeface="Calibri"/>
                <a:cs typeface="Calibri"/>
              </a:rPr>
              <a:t>loại </a:t>
            </a:r>
            <a:r>
              <a:rPr sz="2400" spc="-5" dirty="0">
                <a:solidFill>
                  <a:srgbClr val="FFFFFF"/>
                </a:solidFill>
                <a:latin typeface="Calibri"/>
                <a:cs typeface="Calibri"/>
              </a:rPr>
              <a:t>động </a:t>
            </a:r>
            <a:r>
              <a:rPr sz="2400" spc="-25" dirty="0">
                <a:solidFill>
                  <a:srgbClr val="FFFFFF"/>
                </a:solidFill>
                <a:latin typeface="Calibri"/>
                <a:cs typeface="Calibri"/>
              </a:rPr>
              <a:t>vật </a:t>
            </a:r>
            <a:r>
              <a:rPr sz="2400" spc="-5" dirty="0">
                <a:solidFill>
                  <a:srgbClr val="FFFFFF"/>
                </a:solidFill>
                <a:latin typeface="Calibri"/>
                <a:cs typeface="Calibri"/>
              </a:rPr>
              <a:t>hoang dã </a:t>
            </a:r>
            <a:r>
              <a:rPr sz="2400" spc="-20" dirty="0">
                <a:solidFill>
                  <a:srgbClr val="FFFFFF"/>
                </a:solidFill>
                <a:latin typeface="Calibri"/>
                <a:cs typeface="Calibri"/>
              </a:rPr>
              <a:t>và </a:t>
            </a:r>
            <a:r>
              <a:rPr sz="2400" spc="-25" dirty="0">
                <a:solidFill>
                  <a:srgbClr val="FFFFFF"/>
                </a:solidFill>
                <a:latin typeface="Calibri"/>
                <a:cs typeface="Calibri"/>
              </a:rPr>
              <a:t>vật </a:t>
            </a:r>
            <a:r>
              <a:rPr sz="2400" dirty="0">
                <a:solidFill>
                  <a:srgbClr val="FFFFFF"/>
                </a:solidFill>
                <a:latin typeface="Calibri"/>
                <a:cs typeface="Calibri"/>
              </a:rPr>
              <a:t>chủ </a:t>
            </a:r>
            <a:r>
              <a:rPr sz="2400" spc="-5" dirty="0">
                <a:solidFill>
                  <a:srgbClr val="FFFFFF"/>
                </a:solidFill>
                <a:latin typeface="Calibri"/>
                <a:cs typeface="Calibri"/>
              </a:rPr>
              <a:t>được cho </a:t>
            </a:r>
            <a:r>
              <a:rPr sz="2400" dirty="0">
                <a:solidFill>
                  <a:srgbClr val="FFFFFF"/>
                </a:solidFill>
                <a:latin typeface="Calibri"/>
                <a:cs typeface="Calibri"/>
              </a:rPr>
              <a:t>là </a:t>
            </a:r>
            <a:r>
              <a:rPr sz="2400" spc="-5" dirty="0">
                <a:solidFill>
                  <a:srgbClr val="FFFFFF"/>
                </a:solidFill>
                <a:latin typeface="Calibri"/>
                <a:cs typeface="Calibri"/>
              </a:rPr>
              <a:t>dơi </a:t>
            </a:r>
            <a:r>
              <a:rPr sz="2400" spc="-40" dirty="0">
                <a:solidFill>
                  <a:srgbClr val="FFFFFF"/>
                </a:solidFill>
                <a:latin typeface="Calibri"/>
                <a:cs typeface="Calibri"/>
              </a:rPr>
              <a:t>và  </a:t>
            </a:r>
            <a:r>
              <a:rPr sz="2400" spc="-15" dirty="0">
                <a:solidFill>
                  <a:srgbClr val="FFFFFF"/>
                </a:solidFill>
                <a:latin typeface="Calibri"/>
                <a:cs typeface="Calibri"/>
              </a:rPr>
              <a:t>rắn.</a:t>
            </a:r>
            <a:endParaRPr sz="2400" dirty="0">
              <a:latin typeface="Calibri"/>
              <a:cs typeface="Calibri"/>
            </a:endParaRPr>
          </a:p>
          <a:p>
            <a:pPr marL="781685" marR="43180" lvl="1" indent="-287020" algn="just">
              <a:lnSpc>
                <a:spcPct val="100000"/>
              </a:lnSpc>
              <a:spcBef>
                <a:spcPts val="905"/>
              </a:spcBef>
              <a:buFont typeface="Arial"/>
              <a:buChar char="–"/>
              <a:tabLst>
                <a:tab pos="782320" algn="l"/>
              </a:tabLst>
            </a:pPr>
            <a:r>
              <a:rPr sz="2400" dirty="0">
                <a:solidFill>
                  <a:srgbClr val="FFFFFF"/>
                </a:solidFill>
                <a:latin typeface="Calibri"/>
                <a:cs typeface="Calibri"/>
              </a:rPr>
              <a:t>Giải trình </a:t>
            </a:r>
            <a:r>
              <a:rPr sz="2400" spc="-10" dirty="0">
                <a:solidFill>
                  <a:srgbClr val="FFFFFF"/>
                </a:solidFill>
                <a:latin typeface="Calibri"/>
                <a:cs typeface="Calibri"/>
              </a:rPr>
              <a:t>tự gen </a:t>
            </a:r>
            <a:r>
              <a:rPr sz="2400" dirty="0">
                <a:solidFill>
                  <a:srgbClr val="FFFFFF"/>
                </a:solidFill>
                <a:latin typeface="Calibri"/>
                <a:cs typeface="Calibri"/>
              </a:rPr>
              <a:t>cho </a:t>
            </a:r>
            <a:r>
              <a:rPr sz="2400" spc="-15" dirty="0">
                <a:solidFill>
                  <a:srgbClr val="FFFFFF"/>
                </a:solidFill>
                <a:latin typeface="Calibri"/>
                <a:cs typeface="Calibri"/>
              </a:rPr>
              <a:t>thấy </a:t>
            </a:r>
            <a:r>
              <a:rPr sz="2400" dirty="0">
                <a:solidFill>
                  <a:srgbClr val="FFFFFF"/>
                </a:solidFill>
                <a:latin typeface="Calibri"/>
                <a:cs typeface="Calibri"/>
              </a:rPr>
              <a:t>mức </a:t>
            </a:r>
            <a:r>
              <a:rPr sz="2400" spc="-5" dirty="0">
                <a:solidFill>
                  <a:srgbClr val="FFFFFF"/>
                </a:solidFill>
                <a:latin typeface="Calibri"/>
                <a:cs typeface="Calibri"/>
              </a:rPr>
              <a:t>độ </a:t>
            </a:r>
            <a:r>
              <a:rPr sz="2400" dirty="0">
                <a:solidFill>
                  <a:srgbClr val="FFFFFF"/>
                </a:solidFill>
                <a:latin typeface="Calibri"/>
                <a:cs typeface="Calibri"/>
              </a:rPr>
              <a:t>tương </a:t>
            </a:r>
            <a:r>
              <a:rPr sz="2400" spc="-5" dirty="0">
                <a:solidFill>
                  <a:srgbClr val="FFFFFF"/>
                </a:solidFill>
                <a:latin typeface="Calibri"/>
                <a:cs typeface="Calibri"/>
              </a:rPr>
              <a:t>đồng </a:t>
            </a:r>
            <a:r>
              <a:rPr sz="2400" spc="-15" dirty="0">
                <a:solidFill>
                  <a:srgbClr val="FFFFFF"/>
                </a:solidFill>
                <a:latin typeface="Calibri"/>
                <a:cs typeface="Calibri"/>
              </a:rPr>
              <a:t>với </a:t>
            </a:r>
            <a:r>
              <a:rPr sz="2400" spc="-5" dirty="0">
                <a:solidFill>
                  <a:srgbClr val="FFFFFF"/>
                </a:solidFill>
                <a:latin typeface="Calibri"/>
                <a:cs typeface="Calibri"/>
              </a:rPr>
              <a:t>bộ </a:t>
            </a:r>
            <a:r>
              <a:rPr sz="2400" spc="-10" dirty="0">
                <a:solidFill>
                  <a:srgbClr val="FFFFFF"/>
                </a:solidFill>
                <a:latin typeface="Calibri"/>
                <a:cs typeface="Calibri"/>
              </a:rPr>
              <a:t>gen  SARS-CoV </a:t>
            </a:r>
            <a:r>
              <a:rPr sz="2400" dirty="0">
                <a:solidFill>
                  <a:srgbClr val="FFFFFF"/>
                </a:solidFill>
                <a:latin typeface="Calibri"/>
                <a:cs typeface="Calibri"/>
              </a:rPr>
              <a:t>là </a:t>
            </a:r>
            <a:r>
              <a:rPr sz="2400" spc="-5" dirty="0">
                <a:solidFill>
                  <a:srgbClr val="FFFFFF"/>
                </a:solidFill>
                <a:latin typeface="Calibri"/>
                <a:cs typeface="Calibri"/>
              </a:rPr>
              <a:t>85% . </a:t>
            </a:r>
            <a:r>
              <a:rPr sz="2400" spc="-70" dirty="0">
                <a:solidFill>
                  <a:srgbClr val="FFFFFF"/>
                </a:solidFill>
                <a:latin typeface="Calibri"/>
                <a:cs typeface="Calibri"/>
              </a:rPr>
              <a:t>Và </a:t>
            </a:r>
            <a:r>
              <a:rPr sz="2400" dirty="0">
                <a:solidFill>
                  <a:srgbClr val="FFFFFF"/>
                </a:solidFill>
                <a:latin typeface="Calibri"/>
                <a:cs typeface="Calibri"/>
              </a:rPr>
              <a:t>tương </a:t>
            </a:r>
            <a:r>
              <a:rPr sz="2400" spc="-5" dirty="0">
                <a:solidFill>
                  <a:srgbClr val="FFFFFF"/>
                </a:solidFill>
                <a:latin typeface="Calibri"/>
                <a:cs typeface="Calibri"/>
              </a:rPr>
              <a:t>đồng </a:t>
            </a:r>
            <a:r>
              <a:rPr sz="2400" spc="-15" dirty="0">
                <a:solidFill>
                  <a:srgbClr val="FFFFFF"/>
                </a:solidFill>
                <a:latin typeface="Calibri"/>
                <a:cs typeface="Calibri"/>
              </a:rPr>
              <a:t>với </a:t>
            </a:r>
            <a:r>
              <a:rPr sz="2400" dirty="0">
                <a:solidFill>
                  <a:srgbClr val="FFFFFF"/>
                </a:solidFill>
                <a:latin typeface="Calibri"/>
                <a:cs typeface="Calibri"/>
              </a:rPr>
              <a:t>chủng </a:t>
            </a:r>
            <a:r>
              <a:rPr sz="2400" i="1" dirty="0">
                <a:solidFill>
                  <a:srgbClr val="FFFFFF"/>
                </a:solidFill>
                <a:latin typeface="Calibri"/>
                <a:cs typeface="Calibri"/>
              </a:rPr>
              <a:t>coronavirus  </a:t>
            </a:r>
            <a:r>
              <a:rPr sz="2400" spc="-5" dirty="0">
                <a:solidFill>
                  <a:srgbClr val="FFFFFF"/>
                </a:solidFill>
                <a:latin typeface="Calibri"/>
                <a:cs typeface="Calibri"/>
              </a:rPr>
              <a:t>phân </a:t>
            </a:r>
            <a:r>
              <a:rPr sz="2400" dirty="0">
                <a:solidFill>
                  <a:srgbClr val="FFFFFF"/>
                </a:solidFill>
                <a:latin typeface="Calibri"/>
                <a:cs typeface="Calibri"/>
              </a:rPr>
              <a:t>lập </a:t>
            </a:r>
            <a:r>
              <a:rPr sz="2400" spc="-5" dirty="0">
                <a:solidFill>
                  <a:srgbClr val="FFFFFF"/>
                </a:solidFill>
                <a:latin typeface="Calibri"/>
                <a:cs typeface="Calibri"/>
              </a:rPr>
              <a:t>từ dơi </a:t>
            </a:r>
            <a:r>
              <a:rPr sz="2400" dirty="0">
                <a:solidFill>
                  <a:srgbClr val="FFFFFF"/>
                </a:solidFill>
                <a:latin typeface="Calibri"/>
                <a:cs typeface="Calibri"/>
              </a:rPr>
              <a:t>là </a:t>
            </a:r>
            <a:r>
              <a:rPr sz="2400" spc="-10" dirty="0">
                <a:solidFill>
                  <a:srgbClr val="FFFFFF"/>
                </a:solidFill>
                <a:latin typeface="Calibri"/>
                <a:cs typeface="Calibri"/>
              </a:rPr>
              <a:t>96%</a:t>
            </a:r>
            <a:r>
              <a:rPr sz="2400" spc="-40" dirty="0">
                <a:solidFill>
                  <a:srgbClr val="FFFFFF"/>
                </a:solidFill>
                <a:latin typeface="Calibri"/>
                <a:cs typeface="Calibri"/>
              </a:rPr>
              <a:t> </a:t>
            </a:r>
            <a:r>
              <a:rPr sz="2400" spc="-5" dirty="0">
                <a:solidFill>
                  <a:srgbClr val="FFFFFF"/>
                </a:solidFill>
                <a:latin typeface="Calibri"/>
                <a:cs typeface="Calibri"/>
              </a:rPr>
              <a:t>.</a:t>
            </a:r>
            <a:endParaRPr sz="2400" dirty="0">
              <a:latin typeface="Calibri"/>
              <a:cs typeface="Calibri"/>
            </a:endParaRPr>
          </a:p>
        </p:txBody>
      </p:sp>
      <p:sp>
        <p:nvSpPr>
          <p:cNvPr id="3" name="object 3"/>
          <p:cNvSpPr txBox="1">
            <a:spLocks noGrp="1"/>
          </p:cNvSpPr>
          <p:nvPr>
            <p:ph type="title"/>
          </p:nvPr>
        </p:nvSpPr>
        <p:spPr>
          <a:xfrm>
            <a:off x="3502914" y="278714"/>
            <a:ext cx="213741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Đại</a:t>
            </a:r>
            <a:r>
              <a:rPr spc="-70" dirty="0">
                <a:solidFill>
                  <a:srgbClr val="FFFF00"/>
                </a:solidFill>
              </a:rPr>
              <a:t> </a:t>
            </a:r>
            <a:r>
              <a:rPr spc="-5" dirty="0">
                <a:solidFill>
                  <a:srgbClr val="FFFF00"/>
                </a:solidFill>
              </a:rPr>
              <a:t>cương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2914" y="225933"/>
            <a:ext cx="2137410" cy="635000"/>
          </a:xfrm>
          <a:prstGeom prst="rect">
            <a:avLst/>
          </a:prstGeom>
        </p:spPr>
        <p:txBody>
          <a:bodyPr vert="horz" wrap="square" lIns="0" tIns="12065" rIns="0" bIns="0" rtlCol="0">
            <a:spAutoFit/>
          </a:bodyPr>
          <a:lstStyle/>
          <a:p>
            <a:pPr marL="12700">
              <a:lnSpc>
                <a:spcPct val="100000"/>
              </a:lnSpc>
              <a:spcBef>
                <a:spcPts val="95"/>
              </a:spcBef>
            </a:pPr>
            <a:r>
              <a:rPr spc="-5" dirty="0">
                <a:solidFill>
                  <a:srgbClr val="FFFF00"/>
                </a:solidFill>
              </a:rPr>
              <a:t>Đại</a:t>
            </a:r>
            <a:r>
              <a:rPr spc="-70" dirty="0">
                <a:solidFill>
                  <a:srgbClr val="FFFF00"/>
                </a:solidFill>
              </a:rPr>
              <a:t> </a:t>
            </a:r>
            <a:r>
              <a:rPr spc="-5" dirty="0">
                <a:solidFill>
                  <a:srgbClr val="FFFF00"/>
                </a:solidFill>
              </a:rPr>
              <a:t>cương</a:t>
            </a:r>
          </a:p>
        </p:txBody>
      </p:sp>
      <p:sp>
        <p:nvSpPr>
          <p:cNvPr id="3" name="object 3"/>
          <p:cNvSpPr txBox="1"/>
          <p:nvPr/>
        </p:nvSpPr>
        <p:spPr>
          <a:xfrm>
            <a:off x="535940" y="1039939"/>
            <a:ext cx="8025130" cy="5873403"/>
          </a:xfrm>
          <a:prstGeom prst="rect">
            <a:avLst/>
          </a:prstGeom>
        </p:spPr>
        <p:txBody>
          <a:bodyPr vert="horz" wrap="square" lIns="0" tIns="86360" rIns="0" bIns="0" rtlCol="0">
            <a:spAutoFit/>
          </a:bodyPr>
          <a:lstStyle/>
          <a:p>
            <a:pPr marL="355600" indent="-343535" algn="just">
              <a:lnSpc>
                <a:spcPct val="100000"/>
              </a:lnSpc>
              <a:spcBef>
                <a:spcPts val="680"/>
              </a:spcBef>
              <a:buFont typeface="Arial"/>
              <a:buChar char="•"/>
              <a:tabLst>
                <a:tab pos="355600" algn="l"/>
                <a:tab pos="356235" algn="l"/>
              </a:tabLst>
            </a:pPr>
            <a:r>
              <a:rPr lang="en-US" sz="2400" dirty="0" smtClean="0">
                <a:solidFill>
                  <a:srgbClr val="FFFF00"/>
                </a:solidFill>
                <a:latin typeface="Calibri"/>
                <a:cs typeface="Calibri"/>
              </a:rPr>
              <a:t>Con </a:t>
            </a:r>
            <a:r>
              <a:rPr lang="en-US" sz="2400" dirty="0" err="1" smtClean="0">
                <a:solidFill>
                  <a:srgbClr val="FFFF00"/>
                </a:solidFill>
                <a:latin typeface="Calibri"/>
                <a:cs typeface="Calibri"/>
              </a:rPr>
              <a:t>đường</a:t>
            </a:r>
            <a:r>
              <a:rPr lang="en-US" sz="2400" dirty="0" smtClean="0">
                <a:solidFill>
                  <a:srgbClr val="FFFF00"/>
                </a:solidFill>
                <a:latin typeface="Calibri"/>
                <a:cs typeface="Calibri"/>
              </a:rPr>
              <a:t> </a:t>
            </a:r>
            <a:r>
              <a:rPr lang="en-US" sz="2400" dirty="0" err="1" smtClean="0">
                <a:solidFill>
                  <a:srgbClr val="FFFF00"/>
                </a:solidFill>
                <a:latin typeface="Calibri"/>
                <a:cs typeface="Calibri"/>
              </a:rPr>
              <a:t>lây</a:t>
            </a:r>
            <a:r>
              <a:rPr lang="en-US" sz="2400" dirty="0" smtClean="0">
                <a:solidFill>
                  <a:srgbClr val="FFFF00"/>
                </a:solidFill>
                <a:latin typeface="Calibri"/>
                <a:cs typeface="Calibri"/>
              </a:rPr>
              <a:t> </a:t>
            </a:r>
            <a:r>
              <a:rPr lang="en-US" sz="2400" dirty="0" err="1" smtClean="0">
                <a:solidFill>
                  <a:srgbClr val="FFFF00"/>
                </a:solidFill>
                <a:latin typeface="Calibri"/>
                <a:cs typeface="Calibri"/>
              </a:rPr>
              <a:t>nhiễm</a:t>
            </a:r>
            <a:r>
              <a:rPr lang="en-US" sz="2400" dirty="0" smtClean="0">
                <a:solidFill>
                  <a:srgbClr val="FFFF00"/>
                </a:solidFill>
                <a:latin typeface="Calibri"/>
                <a:cs typeface="Calibri"/>
              </a:rPr>
              <a:t> </a:t>
            </a:r>
            <a:r>
              <a:rPr lang="en-US" sz="2400" dirty="0" err="1" smtClean="0">
                <a:solidFill>
                  <a:srgbClr val="FFFF00"/>
                </a:solidFill>
                <a:latin typeface="Calibri"/>
                <a:cs typeface="Calibri"/>
              </a:rPr>
              <a:t>cơ</a:t>
            </a:r>
            <a:r>
              <a:rPr lang="en-US" sz="2400" dirty="0" smtClean="0">
                <a:solidFill>
                  <a:srgbClr val="FFFF00"/>
                </a:solidFill>
                <a:latin typeface="Calibri"/>
                <a:cs typeface="Calibri"/>
              </a:rPr>
              <a:t> </a:t>
            </a:r>
            <a:r>
              <a:rPr lang="en-US" sz="2400" dirty="0" err="1" smtClean="0">
                <a:solidFill>
                  <a:srgbClr val="FFFF00"/>
                </a:solidFill>
                <a:latin typeface="Calibri"/>
                <a:cs typeface="Calibri"/>
              </a:rPr>
              <a:t>bản</a:t>
            </a:r>
            <a:endParaRPr sz="2400" dirty="0">
              <a:solidFill>
                <a:srgbClr val="FFFF00"/>
              </a:solidFill>
              <a:latin typeface="Calibri"/>
              <a:cs typeface="Calibri"/>
            </a:endParaRPr>
          </a:p>
          <a:p>
            <a:pPr marL="756285" marR="107950" lvl="1" indent="-287020" algn="just">
              <a:lnSpc>
                <a:spcPct val="100000"/>
              </a:lnSpc>
              <a:spcBef>
                <a:spcPts val="580"/>
              </a:spcBef>
              <a:buFont typeface="Arial"/>
              <a:buChar char="–"/>
              <a:tabLst>
                <a:tab pos="756920" algn="l"/>
              </a:tabLst>
            </a:pPr>
            <a:r>
              <a:rPr lang="en-US" sz="2400" dirty="0">
                <a:solidFill>
                  <a:schemeClr val="bg1"/>
                </a:solidFill>
              </a:rPr>
              <a:t>L</a:t>
            </a:r>
            <a:r>
              <a:rPr lang="vi-VN" sz="2400" dirty="0" smtClean="0">
                <a:solidFill>
                  <a:schemeClr val="bg1"/>
                </a:solidFill>
              </a:rPr>
              <a:t>ây </a:t>
            </a:r>
            <a:r>
              <a:rPr lang="vi-VN" sz="2400" dirty="0">
                <a:solidFill>
                  <a:schemeClr val="bg1"/>
                </a:solidFill>
              </a:rPr>
              <a:t>truyền qua tiếp xúc với giọt nước bọt từ người ho, hắt hơi, sổ mũi vào đường hô </a:t>
            </a:r>
            <a:r>
              <a:rPr lang="vi-VN" sz="2400" dirty="0" smtClean="0">
                <a:solidFill>
                  <a:schemeClr val="bg1"/>
                </a:solidFill>
              </a:rPr>
              <a:t>hấp</a:t>
            </a:r>
            <a:endParaRPr lang="en-US" sz="2400" dirty="0" smtClean="0">
              <a:solidFill>
                <a:schemeClr val="bg1"/>
              </a:solidFill>
            </a:endParaRPr>
          </a:p>
          <a:p>
            <a:pPr marL="756285" marR="107950" lvl="1" indent="-287020" algn="just">
              <a:lnSpc>
                <a:spcPct val="100000"/>
              </a:lnSpc>
              <a:spcBef>
                <a:spcPts val="580"/>
              </a:spcBef>
              <a:buFont typeface="Arial"/>
              <a:buChar char="–"/>
              <a:tabLst>
                <a:tab pos="756920" algn="l"/>
              </a:tabLst>
            </a:pPr>
            <a:r>
              <a:rPr lang="en-US" sz="2400" dirty="0">
                <a:solidFill>
                  <a:schemeClr val="bg1"/>
                </a:solidFill>
              </a:rPr>
              <a:t>L</a:t>
            </a:r>
            <a:r>
              <a:rPr lang="vi-VN" sz="2400" dirty="0" smtClean="0">
                <a:solidFill>
                  <a:schemeClr val="bg1"/>
                </a:solidFill>
              </a:rPr>
              <a:t>ây </a:t>
            </a:r>
            <a:r>
              <a:rPr lang="vi-VN" sz="2400" dirty="0">
                <a:solidFill>
                  <a:schemeClr val="bg1"/>
                </a:solidFill>
              </a:rPr>
              <a:t>trực tiếp (khi tiếp xúc với người bệnh mà không thực hiện biện pháp phòng bệnh</a:t>
            </a:r>
            <a:r>
              <a:rPr lang="vi-VN" sz="2400" dirty="0" smtClean="0">
                <a:solidFill>
                  <a:schemeClr val="bg1"/>
                </a:solidFill>
              </a:rPr>
              <a:t>)</a:t>
            </a:r>
            <a:endParaRPr lang="en-US" sz="2400" dirty="0" smtClean="0">
              <a:solidFill>
                <a:schemeClr val="bg1"/>
              </a:solidFill>
            </a:endParaRPr>
          </a:p>
          <a:p>
            <a:pPr marL="756285" marR="107950" lvl="1" indent="-287020" algn="just">
              <a:lnSpc>
                <a:spcPct val="100000"/>
              </a:lnSpc>
              <a:spcBef>
                <a:spcPts val="580"/>
              </a:spcBef>
              <a:buFont typeface="Arial"/>
              <a:buChar char="–"/>
              <a:tabLst>
                <a:tab pos="756920" algn="l"/>
              </a:tabLst>
            </a:pPr>
            <a:r>
              <a:rPr lang="en-US" sz="2400" dirty="0">
                <a:solidFill>
                  <a:schemeClr val="bg1"/>
                </a:solidFill>
              </a:rPr>
              <a:t>L</a:t>
            </a:r>
            <a:r>
              <a:rPr lang="vi-VN" sz="2400" dirty="0" smtClean="0">
                <a:solidFill>
                  <a:schemeClr val="bg1"/>
                </a:solidFill>
              </a:rPr>
              <a:t>ây </a:t>
            </a:r>
            <a:r>
              <a:rPr lang="vi-VN" sz="2400" dirty="0">
                <a:solidFill>
                  <a:schemeClr val="bg1"/>
                </a:solidFill>
              </a:rPr>
              <a:t>truyền qua bề mặt trung gian đã nhiễm bẩn mà virus bám trên bề mặt.</a:t>
            </a:r>
            <a:endParaRPr lang="en-US" sz="2400" dirty="0" smtClean="0">
              <a:solidFill>
                <a:schemeClr val="bg1"/>
              </a:solidFill>
            </a:endParaRPr>
          </a:p>
          <a:p>
            <a:pPr marL="355600" indent="-343535" algn="just">
              <a:lnSpc>
                <a:spcPct val="100000"/>
              </a:lnSpc>
              <a:spcBef>
                <a:spcPts val="575"/>
              </a:spcBef>
              <a:buFont typeface="Arial"/>
              <a:buChar char="•"/>
              <a:tabLst>
                <a:tab pos="355600" algn="l"/>
                <a:tab pos="356235" algn="l"/>
              </a:tabLst>
            </a:pPr>
            <a:r>
              <a:rPr sz="2400" spc="-10" dirty="0" err="1" smtClean="0">
                <a:solidFill>
                  <a:srgbClr val="FFFF00"/>
                </a:solidFill>
                <a:latin typeface="Calibri"/>
                <a:cs typeface="Calibri"/>
              </a:rPr>
              <a:t>Hoạt</a:t>
            </a:r>
            <a:r>
              <a:rPr sz="2400" spc="-10" dirty="0" smtClean="0">
                <a:solidFill>
                  <a:srgbClr val="FFFF00"/>
                </a:solidFill>
                <a:latin typeface="Calibri"/>
                <a:cs typeface="Calibri"/>
              </a:rPr>
              <a:t> </a:t>
            </a:r>
            <a:r>
              <a:rPr sz="2400" spc="-5" dirty="0" err="1" smtClean="0">
                <a:solidFill>
                  <a:srgbClr val="FFFF00"/>
                </a:solidFill>
                <a:latin typeface="Calibri"/>
                <a:cs typeface="Calibri"/>
              </a:rPr>
              <a:t>động</a:t>
            </a:r>
            <a:r>
              <a:rPr sz="2400" spc="-5" dirty="0" smtClean="0">
                <a:solidFill>
                  <a:srgbClr val="FFFF00"/>
                </a:solidFill>
                <a:latin typeface="Calibri"/>
                <a:cs typeface="Calibri"/>
              </a:rPr>
              <a:t> </a:t>
            </a:r>
            <a:r>
              <a:rPr sz="2400" dirty="0" err="1" smtClean="0">
                <a:solidFill>
                  <a:srgbClr val="FFFF00"/>
                </a:solidFill>
                <a:latin typeface="Calibri"/>
                <a:cs typeface="Calibri"/>
              </a:rPr>
              <a:t>của</a:t>
            </a:r>
            <a:r>
              <a:rPr sz="2400" dirty="0" smtClean="0">
                <a:solidFill>
                  <a:srgbClr val="FFFF00"/>
                </a:solidFill>
                <a:latin typeface="Calibri"/>
                <a:cs typeface="Calibri"/>
              </a:rPr>
              <a:t> virus </a:t>
            </a:r>
            <a:r>
              <a:rPr sz="2400" spc="-10" dirty="0" err="1" smtClean="0">
                <a:solidFill>
                  <a:srgbClr val="FFFF00"/>
                </a:solidFill>
                <a:latin typeface="Calibri"/>
                <a:cs typeface="Calibri"/>
              </a:rPr>
              <a:t>trong</a:t>
            </a:r>
            <a:r>
              <a:rPr sz="2400" spc="-10" dirty="0" smtClean="0">
                <a:solidFill>
                  <a:srgbClr val="FFFF00"/>
                </a:solidFill>
                <a:latin typeface="Calibri"/>
                <a:cs typeface="Calibri"/>
              </a:rPr>
              <a:t> </a:t>
            </a:r>
            <a:r>
              <a:rPr sz="2400" spc="-10" dirty="0" err="1" smtClean="0">
                <a:solidFill>
                  <a:srgbClr val="FFFF00"/>
                </a:solidFill>
                <a:latin typeface="Calibri"/>
                <a:cs typeface="Calibri"/>
              </a:rPr>
              <a:t>cơ</a:t>
            </a:r>
            <a:r>
              <a:rPr sz="2400" spc="-55" dirty="0" smtClean="0">
                <a:solidFill>
                  <a:srgbClr val="FFFF00"/>
                </a:solidFill>
                <a:latin typeface="Calibri"/>
                <a:cs typeface="Calibri"/>
              </a:rPr>
              <a:t> </a:t>
            </a:r>
            <a:r>
              <a:rPr sz="2400" dirty="0" err="1" smtClean="0">
                <a:solidFill>
                  <a:srgbClr val="FFFF00"/>
                </a:solidFill>
                <a:latin typeface="Calibri"/>
                <a:cs typeface="Calibri"/>
              </a:rPr>
              <a:t>thể</a:t>
            </a:r>
            <a:endParaRPr sz="2400" dirty="0" smtClean="0">
              <a:solidFill>
                <a:srgbClr val="FFFF00"/>
              </a:solidFill>
              <a:latin typeface="Calibri"/>
              <a:cs typeface="Calibri"/>
            </a:endParaRPr>
          </a:p>
          <a:p>
            <a:pPr marL="756285" lvl="1" indent="-287020" algn="just">
              <a:lnSpc>
                <a:spcPct val="100000"/>
              </a:lnSpc>
              <a:spcBef>
                <a:spcPts val="600"/>
              </a:spcBef>
              <a:buFont typeface="Arial"/>
              <a:buChar char="–"/>
              <a:tabLst>
                <a:tab pos="756920" algn="l"/>
              </a:tabLst>
            </a:pPr>
            <a:r>
              <a:rPr sz="2400" spc="-5" dirty="0" smtClean="0">
                <a:solidFill>
                  <a:srgbClr val="FFFFFF"/>
                </a:solidFill>
                <a:latin typeface="+mj-lt"/>
                <a:cs typeface="Calibri"/>
              </a:rPr>
              <a:t>P</a:t>
            </a:r>
            <a:r>
              <a:rPr sz="2400" spc="-5" dirty="0" smtClean="0">
                <a:solidFill>
                  <a:srgbClr val="FFFFFF"/>
                </a:solidFill>
                <a:latin typeface="+mj-lt"/>
                <a:cs typeface="Arial"/>
              </a:rPr>
              <a:t>rotein </a:t>
            </a:r>
            <a:r>
              <a:rPr sz="2400" dirty="0">
                <a:solidFill>
                  <a:srgbClr val="FFFFFF"/>
                </a:solidFill>
                <a:latin typeface="+mj-lt"/>
                <a:cs typeface="Arial"/>
              </a:rPr>
              <a:t>S </a:t>
            </a:r>
            <a:r>
              <a:rPr sz="2400" spc="-5" dirty="0">
                <a:solidFill>
                  <a:srgbClr val="FFFFFF"/>
                </a:solidFill>
                <a:latin typeface="+mj-lt"/>
                <a:cs typeface="Arial"/>
              </a:rPr>
              <a:t>gắn </a:t>
            </a:r>
            <a:r>
              <a:rPr sz="2400" dirty="0">
                <a:solidFill>
                  <a:srgbClr val="FFFFFF"/>
                </a:solidFill>
                <a:latin typeface="+mj-lt"/>
                <a:cs typeface="Arial"/>
              </a:rPr>
              <a:t>vào thụ thể trên màng </a:t>
            </a:r>
            <a:r>
              <a:rPr sz="2400" spc="-5" dirty="0">
                <a:solidFill>
                  <a:srgbClr val="FFFFFF"/>
                </a:solidFill>
                <a:latin typeface="+mj-lt"/>
                <a:cs typeface="Calibri"/>
              </a:rPr>
              <a:t>TB </a:t>
            </a:r>
            <a:r>
              <a:rPr sz="2400" spc="-5" dirty="0">
                <a:solidFill>
                  <a:srgbClr val="FFFFFF"/>
                </a:solidFill>
                <a:latin typeface="+mj-lt"/>
                <a:cs typeface="Arial"/>
              </a:rPr>
              <a:t>niêm </a:t>
            </a:r>
            <a:r>
              <a:rPr sz="2400" dirty="0">
                <a:solidFill>
                  <a:srgbClr val="FFFFFF"/>
                </a:solidFill>
                <a:latin typeface="+mj-lt"/>
                <a:cs typeface="Arial"/>
              </a:rPr>
              <a:t>mạc</a:t>
            </a:r>
            <a:r>
              <a:rPr sz="2400" spc="-35" dirty="0">
                <a:solidFill>
                  <a:srgbClr val="FFFFFF"/>
                </a:solidFill>
                <a:latin typeface="+mj-lt"/>
                <a:cs typeface="Arial"/>
              </a:rPr>
              <a:t> </a:t>
            </a:r>
            <a:r>
              <a:rPr sz="2400" dirty="0">
                <a:solidFill>
                  <a:srgbClr val="FFFFFF"/>
                </a:solidFill>
                <a:latin typeface="+mj-lt"/>
                <a:cs typeface="Calibri"/>
              </a:rPr>
              <a:t>.</a:t>
            </a:r>
            <a:endParaRPr sz="2400" dirty="0">
              <a:latin typeface="+mj-lt"/>
              <a:cs typeface="Calibri"/>
            </a:endParaRPr>
          </a:p>
          <a:p>
            <a:pPr marL="756285" lvl="1" indent="-287020" algn="just">
              <a:lnSpc>
                <a:spcPct val="100000"/>
              </a:lnSpc>
              <a:spcBef>
                <a:spcPts val="555"/>
              </a:spcBef>
              <a:buFont typeface="Arial"/>
              <a:buChar char="–"/>
              <a:tabLst>
                <a:tab pos="756920" algn="l"/>
              </a:tabLst>
            </a:pPr>
            <a:r>
              <a:rPr sz="2400" spc="-5" dirty="0">
                <a:solidFill>
                  <a:srgbClr val="FFFFFF"/>
                </a:solidFill>
                <a:latin typeface="+mj-lt"/>
                <a:cs typeface="Calibri"/>
              </a:rPr>
              <a:t>Virus </a:t>
            </a:r>
            <a:r>
              <a:rPr sz="2400" dirty="0">
                <a:solidFill>
                  <a:srgbClr val="FFFFFF"/>
                </a:solidFill>
                <a:latin typeface="+mj-lt"/>
                <a:cs typeface="Calibri"/>
              </a:rPr>
              <a:t>“bơm” </a:t>
            </a:r>
            <a:r>
              <a:rPr sz="2400" spc="-5" dirty="0">
                <a:solidFill>
                  <a:srgbClr val="FFFFFF"/>
                </a:solidFill>
                <a:latin typeface="+mj-lt"/>
                <a:cs typeface="Calibri"/>
              </a:rPr>
              <a:t>bộ </a:t>
            </a:r>
            <a:r>
              <a:rPr sz="2400" spc="-10" dirty="0">
                <a:solidFill>
                  <a:srgbClr val="FFFFFF"/>
                </a:solidFill>
                <a:latin typeface="+mj-lt"/>
                <a:cs typeface="Calibri"/>
              </a:rPr>
              <a:t>gen </a:t>
            </a:r>
            <a:r>
              <a:rPr sz="2400" dirty="0">
                <a:solidFill>
                  <a:srgbClr val="FFFFFF"/>
                </a:solidFill>
                <a:latin typeface="+mj-lt"/>
                <a:cs typeface="Calibri"/>
              </a:rPr>
              <a:t>của chúng </a:t>
            </a:r>
            <a:r>
              <a:rPr sz="2400" spc="-15" dirty="0">
                <a:solidFill>
                  <a:srgbClr val="FFFFFF"/>
                </a:solidFill>
                <a:latin typeface="+mj-lt"/>
                <a:cs typeface="Calibri"/>
              </a:rPr>
              <a:t>vào </a:t>
            </a:r>
            <a:r>
              <a:rPr sz="2400" spc="-5" dirty="0">
                <a:solidFill>
                  <a:srgbClr val="FFFFFF"/>
                </a:solidFill>
                <a:latin typeface="+mj-lt"/>
                <a:cs typeface="Calibri"/>
              </a:rPr>
              <a:t>nội</a:t>
            </a:r>
            <a:r>
              <a:rPr sz="2400" spc="-40" dirty="0">
                <a:solidFill>
                  <a:srgbClr val="FFFFFF"/>
                </a:solidFill>
                <a:latin typeface="+mj-lt"/>
                <a:cs typeface="Calibri"/>
              </a:rPr>
              <a:t> </a:t>
            </a:r>
            <a:r>
              <a:rPr sz="2400" spc="-5" dirty="0">
                <a:solidFill>
                  <a:srgbClr val="FFFFFF"/>
                </a:solidFill>
                <a:latin typeface="+mj-lt"/>
                <a:cs typeface="Calibri"/>
              </a:rPr>
              <a:t>bào.</a:t>
            </a:r>
            <a:endParaRPr sz="2400" dirty="0">
              <a:latin typeface="+mj-lt"/>
              <a:cs typeface="Calibri"/>
            </a:endParaRPr>
          </a:p>
          <a:p>
            <a:pPr marL="756285" lvl="1" indent="-287020" algn="just">
              <a:lnSpc>
                <a:spcPct val="100000"/>
              </a:lnSpc>
              <a:spcBef>
                <a:spcPts val="600"/>
              </a:spcBef>
              <a:buChar char="–"/>
              <a:tabLst>
                <a:tab pos="756920" algn="l"/>
              </a:tabLst>
            </a:pPr>
            <a:r>
              <a:rPr sz="2400" spc="-5" dirty="0">
                <a:solidFill>
                  <a:srgbClr val="FFFFFF"/>
                </a:solidFill>
                <a:latin typeface="+mj-lt"/>
                <a:cs typeface="Arial"/>
              </a:rPr>
              <a:t>RNA </a:t>
            </a:r>
            <a:r>
              <a:rPr sz="2400" dirty="0">
                <a:solidFill>
                  <a:srgbClr val="FFFFFF"/>
                </a:solidFill>
                <a:latin typeface="+mj-lt"/>
                <a:cs typeface="Calibri"/>
              </a:rPr>
              <a:t>virus </a:t>
            </a:r>
            <a:r>
              <a:rPr sz="2400" spc="10" dirty="0">
                <a:solidFill>
                  <a:srgbClr val="FFFFFF"/>
                </a:solidFill>
                <a:latin typeface="+mj-lt"/>
                <a:cs typeface="Calibri"/>
              </a:rPr>
              <a:t>“bắt” </a:t>
            </a:r>
            <a:r>
              <a:rPr sz="2400" spc="-5" dirty="0">
                <a:solidFill>
                  <a:srgbClr val="FFFFFF"/>
                </a:solidFill>
                <a:latin typeface="+mj-lt"/>
                <a:cs typeface="Calibri"/>
              </a:rPr>
              <a:t>TB </a:t>
            </a:r>
            <a:r>
              <a:rPr sz="2400" spc="-10" dirty="0">
                <a:solidFill>
                  <a:srgbClr val="FFFFFF"/>
                </a:solidFill>
                <a:latin typeface="+mj-lt"/>
                <a:cs typeface="Calibri"/>
              </a:rPr>
              <a:t>tổng </a:t>
            </a:r>
            <a:r>
              <a:rPr sz="2400" spc="-5" dirty="0">
                <a:solidFill>
                  <a:srgbClr val="FFFFFF"/>
                </a:solidFill>
                <a:latin typeface="+mj-lt"/>
                <a:cs typeface="Calibri"/>
              </a:rPr>
              <a:t>hợp </a:t>
            </a:r>
            <a:r>
              <a:rPr sz="2400" spc="-15" dirty="0">
                <a:solidFill>
                  <a:srgbClr val="FFFFFF"/>
                </a:solidFill>
                <a:latin typeface="+mj-lt"/>
                <a:cs typeface="Calibri"/>
              </a:rPr>
              <a:t>protein </a:t>
            </a:r>
            <a:r>
              <a:rPr sz="2400" dirty="0">
                <a:solidFill>
                  <a:srgbClr val="FFFFFF"/>
                </a:solidFill>
                <a:latin typeface="+mj-lt"/>
                <a:cs typeface="Calibri"/>
              </a:rPr>
              <a:t>virus, </a:t>
            </a:r>
            <a:r>
              <a:rPr sz="2400" spc="-20" dirty="0">
                <a:solidFill>
                  <a:srgbClr val="FFFFFF"/>
                </a:solidFill>
                <a:latin typeface="+mj-lt"/>
                <a:cs typeface="Calibri"/>
              </a:rPr>
              <a:t>và </a:t>
            </a:r>
            <a:r>
              <a:rPr sz="2400" spc="-5" dirty="0">
                <a:solidFill>
                  <a:srgbClr val="FFFFFF"/>
                </a:solidFill>
                <a:latin typeface="+mj-lt"/>
                <a:cs typeface="Arial"/>
              </a:rPr>
              <a:t>ARN</a:t>
            </a:r>
            <a:r>
              <a:rPr sz="2400" spc="-160" dirty="0">
                <a:solidFill>
                  <a:srgbClr val="FFFFFF"/>
                </a:solidFill>
                <a:latin typeface="+mj-lt"/>
                <a:cs typeface="Arial"/>
              </a:rPr>
              <a:t> </a:t>
            </a:r>
            <a:r>
              <a:rPr sz="2400" dirty="0">
                <a:solidFill>
                  <a:srgbClr val="FFFFFF"/>
                </a:solidFill>
                <a:latin typeface="+mj-lt"/>
                <a:cs typeface="Arial"/>
              </a:rPr>
              <a:t>con.</a:t>
            </a:r>
            <a:endParaRPr sz="2400" dirty="0">
              <a:latin typeface="+mj-lt"/>
              <a:cs typeface="Arial"/>
            </a:endParaRPr>
          </a:p>
          <a:p>
            <a:pPr marL="756285" algn="just">
              <a:lnSpc>
                <a:spcPct val="100000"/>
              </a:lnSpc>
            </a:pPr>
            <a:r>
              <a:rPr sz="2400" dirty="0">
                <a:solidFill>
                  <a:srgbClr val="FFFFFF"/>
                </a:solidFill>
                <a:latin typeface="+mj-lt"/>
                <a:cs typeface="Calibri"/>
              </a:rPr>
              <a:t>lắp </a:t>
            </a:r>
            <a:r>
              <a:rPr sz="2400" spc="-15" dirty="0">
                <a:solidFill>
                  <a:srgbClr val="FFFFFF"/>
                </a:solidFill>
                <a:latin typeface="+mj-lt"/>
                <a:cs typeface="Calibri"/>
              </a:rPr>
              <a:t>ráp </a:t>
            </a:r>
            <a:r>
              <a:rPr sz="2400" dirty="0">
                <a:solidFill>
                  <a:srgbClr val="FFFFFF"/>
                </a:solidFill>
                <a:latin typeface="+mj-lt"/>
                <a:cs typeface="Calibri"/>
              </a:rPr>
              <a:t>thành virus </a:t>
            </a:r>
            <a:r>
              <a:rPr sz="2400" spc="-10" dirty="0">
                <a:solidFill>
                  <a:srgbClr val="FFFFFF"/>
                </a:solidFill>
                <a:latin typeface="+mj-lt"/>
                <a:cs typeface="Calibri"/>
              </a:rPr>
              <a:t>con </a:t>
            </a:r>
            <a:r>
              <a:rPr sz="2400" spc="-5" dirty="0">
                <a:solidFill>
                  <a:srgbClr val="FFFFFF"/>
                </a:solidFill>
                <a:latin typeface="+mj-lt"/>
                <a:cs typeface="Calibri"/>
              </a:rPr>
              <a:t>đi </a:t>
            </a:r>
            <a:r>
              <a:rPr sz="2400" spc="-25" dirty="0">
                <a:solidFill>
                  <a:srgbClr val="FFFFFF"/>
                </a:solidFill>
                <a:latin typeface="+mj-lt"/>
                <a:cs typeface="Calibri"/>
              </a:rPr>
              <a:t>ra </a:t>
            </a:r>
            <a:r>
              <a:rPr sz="2400" dirty="0">
                <a:solidFill>
                  <a:srgbClr val="FFFFFF"/>
                </a:solidFill>
                <a:latin typeface="+mj-lt"/>
                <a:cs typeface="Calibri"/>
              </a:rPr>
              <a:t>màng </a:t>
            </a:r>
            <a:r>
              <a:rPr sz="2400" spc="-5" dirty="0">
                <a:solidFill>
                  <a:srgbClr val="FFFFFF"/>
                </a:solidFill>
                <a:latin typeface="+mj-lt"/>
                <a:cs typeface="Calibri"/>
              </a:rPr>
              <a:t>TB phóng </a:t>
            </a:r>
            <a:r>
              <a:rPr sz="2400" dirty="0">
                <a:solidFill>
                  <a:srgbClr val="FFFFFF"/>
                </a:solidFill>
                <a:latin typeface="+mj-lt"/>
                <a:cs typeface="Calibri"/>
              </a:rPr>
              <a:t>thích </a:t>
            </a:r>
            <a:r>
              <a:rPr sz="2400" spc="-25" dirty="0">
                <a:solidFill>
                  <a:srgbClr val="FFFFFF"/>
                </a:solidFill>
                <a:latin typeface="+mj-lt"/>
                <a:cs typeface="Calibri"/>
              </a:rPr>
              <a:t>ra</a:t>
            </a:r>
            <a:r>
              <a:rPr sz="2400" spc="-105" dirty="0">
                <a:solidFill>
                  <a:srgbClr val="FFFFFF"/>
                </a:solidFill>
                <a:latin typeface="+mj-lt"/>
                <a:cs typeface="Calibri"/>
              </a:rPr>
              <a:t> </a:t>
            </a:r>
            <a:r>
              <a:rPr sz="2400" spc="-10" dirty="0">
                <a:solidFill>
                  <a:srgbClr val="FFFFFF"/>
                </a:solidFill>
                <a:latin typeface="+mj-lt"/>
                <a:cs typeface="Calibri"/>
              </a:rPr>
              <a:t>ngoài</a:t>
            </a:r>
            <a:endParaRPr sz="2400" dirty="0">
              <a:latin typeface="+mj-lt"/>
              <a:cs typeface="Calibri"/>
            </a:endParaRPr>
          </a:p>
          <a:p>
            <a:pPr marL="355600" indent="-343535" algn="just">
              <a:lnSpc>
                <a:spcPct val="100000"/>
              </a:lnSpc>
              <a:spcBef>
                <a:spcPts val="555"/>
              </a:spcBef>
              <a:buFont typeface="Arial"/>
              <a:buChar char="•"/>
              <a:tabLst>
                <a:tab pos="355600" algn="l"/>
                <a:tab pos="356235" algn="l"/>
              </a:tabLst>
            </a:pPr>
            <a:r>
              <a:rPr sz="2400" dirty="0">
                <a:solidFill>
                  <a:srgbClr val="FFFF00"/>
                </a:solidFill>
                <a:latin typeface="Calibri"/>
                <a:cs typeface="Calibri"/>
              </a:rPr>
              <a:t>Quá trình </a:t>
            </a:r>
            <a:r>
              <a:rPr sz="2400" spc="-5" dirty="0">
                <a:solidFill>
                  <a:srgbClr val="FFFF00"/>
                </a:solidFill>
                <a:latin typeface="Calibri"/>
                <a:cs typeface="Calibri"/>
              </a:rPr>
              <a:t>nhiễm </a:t>
            </a:r>
            <a:r>
              <a:rPr sz="2400" dirty="0">
                <a:solidFill>
                  <a:srgbClr val="FFFF00"/>
                </a:solidFill>
                <a:latin typeface="Calibri"/>
                <a:cs typeface="Calibri"/>
              </a:rPr>
              <a:t>virus</a:t>
            </a:r>
            <a:r>
              <a:rPr sz="2400" dirty="0">
                <a:solidFill>
                  <a:srgbClr val="FFFFFF"/>
                </a:solidFill>
                <a:latin typeface="Calibri"/>
                <a:cs typeface="Calibri"/>
              </a:rPr>
              <a:t> khởi </a:t>
            </a:r>
            <a:r>
              <a:rPr sz="2400" spc="-10" dirty="0">
                <a:solidFill>
                  <a:srgbClr val="FFFFFF"/>
                </a:solidFill>
                <a:latin typeface="Calibri"/>
                <a:cs typeface="Calibri"/>
              </a:rPr>
              <a:t>phát </a:t>
            </a:r>
            <a:r>
              <a:rPr sz="2400" spc="-5" dirty="0">
                <a:solidFill>
                  <a:srgbClr val="FFFFFF"/>
                </a:solidFill>
                <a:latin typeface="Calibri"/>
                <a:cs typeface="Calibri"/>
              </a:rPr>
              <a:t>quá </a:t>
            </a:r>
            <a:r>
              <a:rPr sz="2400" dirty="0">
                <a:solidFill>
                  <a:srgbClr val="FFFFFF"/>
                </a:solidFill>
                <a:latin typeface="Calibri"/>
                <a:cs typeface="Calibri"/>
              </a:rPr>
              <a:t>trình viêm </a:t>
            </a:r>
            <a:r>
              <a:rPr sz="2400" spc="-35" dirty="0">
                <a:solidFill>
                  <a:srgbClr val="FFFFFF"/>
                </a:solidFill>
                <a:latin typeface="Calibri"/>
                <a:cs typeface="Calibri"/>
              </a:rPr>
              <a:t>gây</a:t>
            </a:r>
            <a:r>
              <a:rPr sz="2400" spc="-75" dirty="0">
                <a:solidFill>
                  <a:srgbClr val="FFFFFF"/>
                </a:solidFill>
                <a:latin typeface="Calibri"/>
                <a:cs typeface="Calibri"/>
              </a:rPr>
              <a:t> </a:t>
            </a:r>
            <a:r>
              <a:rPr sz="2400" spc="-15" dirty="0">
                <a:solidFill>
                  <a:srgbClr val="FFFFFF"/>
                </a:solidFill>
                <a:latin typeface="Calibri"/>
                <a:cs typeface="Calibri"/>
              </a:rPr>
              <a:t>tổn</a:t>
            </a:r>
            <a:endParaRPr sz="2400" dirty="0">
              <a:latin typeface="Calibri"/>
              <a:cs typeface="Calibri"/>
            </a:endParaRPr>
          </a:p>
          <a:p>
            <a:pPr marL="355600" algn="just">
              <a:lnSpc>
                <a:spcPct val="100000"/>
              </a:lnSpc>
            </a:pPr>
            <a:r>
              <a:rPr sz="2400" dirty="0">
                <a:solidFill>
                  <a:srgbClr val="FFFFFF"/>
                </a:solidFill>
                <a:latin typeface="Calibri"/>
                <a:cs typeface="Calibri"/>
              </a:rPr>
              <a:t>thương </a:t>
            </a:r>
            <a:r>
              <a:rPr sz="2400" spc="-10" dirty="0">
                <a:solidFill>
                  <a:srgbClr val="FFFFFF"/>
                </a:solidFill>
                <a:latin typeface="Calibri"/>
                <a:cs typeface="Calibri"/>
              </a:rPr>
              <a:t>tạng </a:t>
            </a:r>
            <a:r>
              <a:rPr sz="2400" spc="-5" dirty="0">
                <a:solidFill>
                  <a:srgbClr val="FFFFFF"/>
                </a:solidFill>
                <a:latin typeface="Calibri"/>
                <a:cs typeface="Calibri"/>
              </a:rPr>
              <a:t>(phổi) </a:t>
            </a:r>
            <a:r>
              <a:rPr sz="2400" spc="-20" dirty="0">
                <a:solidFill>
                  <a:srgbClr val="FFFFFF"/>
                </a:solidFill>
                <a:latin typeface="Calibri"/>
                <a:cs typeface="Calibri"/>
              </a:rPr>
              <a:t>và </a:t>
            </a:r>
            <a:r>
              <a:rPr sz="2400" dirty="0">
                <a:solidFill>
                  <a:srgbClr val="FFFFFF"/>
                </a:solidFill>
                <a:latin typeface="Calibri"/>
                <a:cs typeface="Calibri"/>
              </a:rPr>
              <a:t>kích thích </a:t>
            </a:r>
            <a:r>
              <a:rPr sz="2400" spc="-5" dirty="0">
                <a:solidFill>
                  <a:srgbClr val="FFFFFF"/>
                </a:solidFill>
                <a:latin typeface="Calibri"/>
                <a:cs typeface="Calibri"/>
              </a:rPr>
              <a:t>sinh </a:t>
            </a:r>
            <a:r>
              <a:rPr sz="2400" dirty="0">
                <a:solidFill>
                  <a:srgbClr val="FFFFFF"/>
                </a:solidFill>
                <a:latin typeface="Calibri"/>
                <a:cs typeface="Calibri"/>
              </a:rPr>
              <a:t>miễn </a:t>
            </a:r>
            <a:r>
              <a:rPr sz="2400" spc="-5" dirty="0">
                <a:solidFill>
                  <a:srgbClr val="FFFFFF"/>
                </a:solidFill>
                <a:latin typeface="Calibri"/>
                <a:cs typeface="Calibri"/>
              </a:rPr>
              <a:t>dịch </a:t>
            </a:r>
            <a:r>
              <a:rPr sz="2400" dirty="0">
                <a:solidFill>
                  <a:srgbClr val="FFFFFF"/>
                </a:solidFill>
                <a:latin typeface="Calibri"/>
                <a:cs typeface="Calibri"/>
              </a:rPr>
              <a:t>loại bỏ</a:t>
            </a:r>
            <a:r>
              <a:rPr sz="2400" spc="-114" dirty="0">
                <a:solidFill>
                  <a:srgbClr val="FFFFFF"/>
                </a:solidFill>
                <a:latin typeface="Calibri"/>
                <a:cs typeface="Calibri"/>
              </a:rPr>
              <a:t> </a:t>
            </a:r>
            <a:r>
              <a:rPr sz="2400" dirty="0">
                <a:solidFill>
                  <a:srgbClr val="FFFFFF"/>
                </a:solidFill>
                <a:latin typeface="Calibri"/>
                <a:cs typeface="Calibri"/>
              </a:rPr>
              <a:t>virus</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98319" y="6314440"/>
            <a:ext cx="412877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Calibri"/>
                <a:cs typeface="Calibri"/>
              </a:rPr>
              <a:t>Quá trình virus </a:t>
            </a:r>
            <a:r>
              <a:rPr sz="2400" spc="-5" dirty="0">
                <a:solidFill>
                  <a:srgbClr val="FFFFFF"/>
                </a:solidFill>
                <a:latin typeface="Calibri"/>
                <a:cs typeface="Calibri"/>
              </a:rPr>
              <a:t>nhân </a:t>
            </a:r>
            <a:r>
              <a:rPr sz="2400" dirty="0">
                <a:solidFill>
                  <a:srgbClr val="FFFFFF"/>
                </a:solidFill>
                <a:latin typeface="Calibri"/>
                <a:cs typeface="Calibri"/>
              </a:rPr>
              <a:t>lên </a:t>
            </a:r>
            <a:r>
              <a:rPr sz="2400" spc="-10" dirty="0">
                <a:solidFill>
                  <a:srgbClr val="FFFFFF"/>
                </a:solidFill>
                <a:latin typeface="Calibri"/>
                <a:cs typeface="Calibri"/>
              </a:rPr>
              <a:t>trong</a:t>
            </a:r>
            <a:r>
              <a:rPr sz="2400" spc="-140" dirty="0">
                <a:solidFill>
                  <a:srgbClr val="FFFFFF"/>
                </a:solidFill>
                <a:latin typeface="Calibri"/>
                <a:cs typeface="Calibri"/>
              </a:rPr>
              <a:t> </a:t>
            </a:r>
            <a:r>
              <a:rPr sz="2400" spc="-5" dirty="0">
                <a:solidFill>
                  <a:srgbClr val="FFFFFF"/>
                </a:solidFill>
                <a:latin typeface="Calibri"/>
                <a:cs typeface="Calibri"/>
              </a:rPr>
              <a:t>TB</a:t>
            </a:r>
            <a:endParaRPr sz="2400" dirty="0">
              <a:latin typeface="Calibri"/>
              <a:cs typeface="Calibri"/>
            </a:endParaRPr>
          </a:p>
        </p:txBody>
      </p:sp>
      <p:sp>
        <p:nvSpPr>
          <p:cNvPr id="3" name="object 3"/>
          <p:cNvSpPr/>
          <p:nvPr/>
        </p:nvSpPr>
        <p:spPr>
          <a:xfrm>
            <a:off x="1923288" y="224027"/>
            <a:ext cx="4878323" cy="5972556"/>
          </a:xfrm>
          <a:prstGeom prst="rect">
            <a:avLst/>
          </a:prstGeom>
          <a:blipFill>
            <a:blip r:embed="rId2" cstate="print"/>
            <a:stretch>
              <a:fillRect/>
            </a:stretch>
          </a:blipFill>
        </p:spPr>
        <p:txBody>
          <a:bodyPr wrap="square" lIns="0" tIns="0" rIns="0" bIns="0" rtlCol="0"/>
          <a:lstStyle/>
          <a:p>
            <a:endParaRPr/>
          </a:p>
        </p:txBody>
      </p:sp>
      <p:pic>
        <p:nvPicPr>
          <p:cNvPr id="5" name="Picture 4" descr="A screenshot of a social media post&#10;&#10;Description automatically generated">
            <a:extLst>
              <a:ext uri="{FF2B5EF4-FFF2-40B4-BE49-F238E27FC236}">
                <a16:creationId xmlns="" xmlns:a16="http://schemas.microsoft.com/office/drawing/2014/main" id="{353D9E0C-F5E9-456D-A9B3-1F96E17F8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88" y="0"/>
            <a:ext cx="8499423" cy="6858000"/>
          </a:xfrm>
          <a:prstGeom prst="rect">
            <a:avLst/>
          </a:prstGeom>
        </p:spPr>
      </p:pic>
    </p:spTree>
    <p:extLst>
      <p:ext uri="{BB962C8B-B14F-4D97-AF65-F5344CB8AC3E}">
        <p14:creationId xmlns:p14="http://schemas.microsoft.com/office/powerpoint/2010/main" val="401900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1281</TotalTime>
  <Words>1185</Words>
  <Application>Microsoft Office PowerPoint</Application>
  <PresentationFormat>On-screen Show (4:3)</PresentationFormat>
  <Paragraphs>168</Paragraphs>
  <Slides>40</Slides>
  <Notes>0</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PHÒNG CHỐNG DỊCH VIÊM ĐƯỜNG HÔ HẤP CẤP DO CHỦNG MỚI CỦA VI RÚT CORONA TRONG TRƯỜNG HỌC</vt:lpstr>
      <vt:lpstr>ĐẠI CƯƠNG</vt:lpstr>
      <vt:lpstr>Đại cương</vt:lpstr>
      <vt:lpstr>Đại cương</vt:lpstr>
      <vt:lpstr>Hình ảnh coronavirus trên kính hiển vi điện tử</vt:lpstr>
      <vt:lpstr>Đại cương</vt:lpstr>
      <vt:lpstr>Đại cương</vt:lpstr>
      <vt:lpstr>Đại cương</vt:lpstr>
      <vt:lpstr>PowerPoint Presentation</vt:lpstr>
      <vt:lpstr>PowerPoint Presentation</vt:lpstr>
      <vt:lpstr>PowerPoint Presentation</vt:lpstr>
      <vt:lpstr>CHẨN ĐOÁN BỆNH DO NHIỂM VI RÚT COVID-19</vt:lpstr>
      <vt:lpstr>Yếu tố dịch tễ</vt:lpstr>
      <vt:lpstr>Triệu chứng Lâm sàng</vt:lpstr>
      <vt:lpstr>Một số biểu hiện khác của bệnh </vt:lpstr>
      <vt:lpstr>Xét nghiệm</vt:lpstr>
      <vt:lpstr>Chẩn đoán</vt:lpstr>
      <vt:lpstr>Chẩn đoán</vt:lpstr>
      <vt:lpstr>PHÒNG CHỐNG DỊCH COVID-19 TRONG TRƯỜNG HỌC </vt:lpstr>
      <vt:lpstr>I. Tại nhà, trước khi đến trường</vt:lpstr>
      <vt:lpstr>I. Tại nhà, trước khi đến trường</vt:lpstr>
      <vt:lpstr>I. Tại nhà, trước khi đến trường</vt:lpstr>
      <vt:lpstr>I. Tại nhà, trước khi đến trường</vt:lpstr>
      <vt:lpstr>I. Tại nhà, trước khi đến trường</vt:lpstr>
      <vt:lpstr>I. Tại nhà, trước khi đến trường</vt:lpstr>
      <vt:lpstr>II. TẠI TRƯỜNG</vt:lpstr>
      <vt:lpstr>II. TẠI TRƯỜNG</vt:lpstr>
      <vt:lpstr>II. TẠI TRƯỜNG</vt:lpstr>
      <vt:lpstr>II. TẠI TRƯỜNG</vt:lpstr>
      <vt:lpstr>II. TẠI TRƯỜNG</vt:lpstr>
      <vt:lpstr>II. TẠI TRƯỜNG</vt:lpstr>
      <vt:lpstr>II. TẠI TRƯỜNG</vt:lpstr>
      <vt:lpstr>PowerPoint Presentation</vt:lpstr>
      <vt:lpstr>III. Công tác khử khuẩn tại nhà trường</vt:lpstr>
      <vt:lpstr>III. Công tác khử khuẩn tại nhà trường</vt:lpstr>
      <vt:lpstr>III. Công tác khử khuẩn tại nhà trường</vt:lpstr>
      <vt:lpstr>III. Công tác khử khuẩn tại nhà trường</vt:lpstr>
      <vt:lpstr>IV. Công tác kiểm tra, giám sát</vt:lpstr>
      <vt:lpstr>PHÒNG CHỐNG DỊCH COVID-19 TRONG TRƯỜNG HỌC</vt:lpstr>
      <vt:lpstr>TRÂN TRỌNG CẢM ƠN!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dc:title>
  <dc:creator>is</dc:creator>
  <cp:lastModifiedBy>Windows User</cp:lastModifiedBy>
  <cp:revision>87</cp:revision>
  <dcterms:created xsi:type="dcterms:W3CDTF">2020-02-01T15:19:20Z</dcterms:created>
  <dcterms:modified xsi:type="dcterms:W3CDTF">2020-02-26T09:59:40Z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2020-01-30T00:00:00Z</vt:filetime>
  </property>
  <property fmtid="{D5CDD505-2E9C-101B-9397-08002B2CF9AE}" pid="3" name="Creator">
    <vt:lpwstr>Microsoft® PowerPoint® 2013</vt:lpwstr>
  </property>
  <property fmtid="{D5CDD505-2E9C-101B-9397-08002B2CF9AE}" pid="4" name="LastSaved">
    <vt:filetime>2020-02-01T00:00:00Z</vt:filetime>
  </property>
</Properties>
</file>